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57" r:id="rId4"/>
    <p:sldId id="258" r:id="rId5"/>
    <p:sldId id="286" r:id="rId6"/>
    <p:sldId id="260" r:id="rId7"/>
    <p:sldId id="263" r:id="rId8"/>
    <p:sldId id="287" r:id="rId9"/>
    <p:sldId id="264" r:id="rId10"/>
    <p:sldId id="265" r:id="rId11"/>
    <p:sldId id="291" r:id="rId12"/>
    <p:sldId id="288" r:id="rId13"/>
    <p:sldId id="261" r:id="rId14"/>
    <p:sldId id="269" r:id="rId15"/>
    <p:sldId id="284" r:id="rId16"/>
    <p:sldId id="289" r:id="rId17"/>
    <p:sldId id="290" r:id="rId18"/>
    <p:sldId id="271" r:id="rId19"/>
    <p:sldId id="272" r:id="rId20"/>
    <p:sldId id="275" r:id="rId21"/>
    <p:sldId id="279" r:id="rId22"/>
    <p:sldId id="285" r:id="rId23"/>
    <p:sldId id="280" r:id="rId24"/>
    <p:sldId id="276" r:id="rId25"/>
    <p:sldId id="274" r:id="rId26"/>
    <p:sldId id="281" r:id="rId27"/>
    <p:sldId id="266" r:id="rId28"/>
    <p:sldId id="292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5" autoAdjust="0"/>
    <p:restoredTop sz="94709" autoAdjust="0"/>
  </p:normalViewPr>
  <p:slideViewPr>
    <p:cSldViewPr>
      <p:cViewPr varScale="1">
        <p:scale>
          <a:sx n="79" d="100"/>
          <a:sy n="79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0"/>
    </p:cViewPr>
  </p:sorterViewPr>
  <p:notesViewPr>
    <p:cSldViewPr>
      <p:cViewPr varScale="1">
        <p:scale>
          <a:sx n="60" d="100"/>
          <a:sy n="60" d="100"/>
        </p:scale>
        <p:origin x="-18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52D9-05C0-4D6D-81D2-DA3309499D5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62DCC-0C75-49CB-9052-D39FB19AD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08990-AF23-4ACC-AF43-FB82A18ED8A3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499F-95EF-4408-91EA-65A0462852C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499F-95EF-4408-91EA-65A0462852C4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2AEDA4-48CC-447B-9F90-15A321EF9FC9}" type="datetimeFigureOut">
              <a:rPr lang="sr-Latn-CS" smtClean="0"/>
              <a:pPr/>
              <a:t>1.5.2013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7AAB4D-81E7-4814-806D-F737401BE0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ymonlin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lovn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95387" y="714356"/>
            <a:ext cx="7305703" cy="5286412"/>
          </a:xfrm>
          <a:prstGeom prst="rect">
            <a:avLst/>
          </a:prstGeom>
        </p:spPr>
      </p:pic>
      <p:pic>
        <p:nvPicPr>
          <p:cNvPr id="3" name="Content Placeholder 3" descr="AustralianFla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32240" y="548680"/>
            <a:ext cx="1296144" cy="93610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boomerang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en-US" dirty="0" smtClean="0"/>
              <a:t>A </a:t>
            </a:r>
            <a:r>
              <a:rPr lang="en-US" b="1" dirty="0" smtClean="0"/>
              <a:t>boomerang</a:t>
            </a:r>
            <a:r>
              <a:rPr lang="en-US" dirty="0" smtClean="0"/>
              <a:t> is a flying tool</a:t>
            </a:r>
            <a:r>
              <a:rPr lang="hr-HR" dirty="0" smtClean="0"/>
              <a:t>,</a:t>
            </a:r>
            <a:r>
              <a:rPr lang="en-US" dirty="0" smtClean="0"/>
              <a:t> curved </a:t>
            </a:r>
            <a:r>
              <a:rPr lang="hr-HR" dirty="0" smtClean="0"/>
              <a:t>in </a:t>
            </a:r>
            <a:r>
              <a:rPr lang="en-US" dirty="0" smtClean="0"/>
              <a:t>shape </a:t>
            </a:r>
            <a:r>
              <a:rPr lang="hr-HR" dirty="0" smtClean="0"/>
              <a:t>and </a:t>
            </a:r>
            <a:r>
              <a:rPr lang="en-US" dirty="0" smtClean="0"/>
              <a:t>used as a weapon or for sport.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0" y="4000504"/>
            <a:ext cx="2357454" cy="2276476"/>
          </a:xfrm>
          <a:prstGeom prst="rect">
            <a:avLst/>
          </a:prstGeom>
        </p:spPr>
      </p:pic>
      <p:pic>
        <p:nvPicPr>
          <p:cNvPr id="1028" name="Picture 4" descr="http://resize.over-blog.com/380x285-cz5t.jpg?~aHR0cDovL2ltZy53aWtpby1leHBlcnRzLmNvbS8wLzAyLzQ2LzQ5LzIwMTEtMDUvYm9vbWVyYW5nXzMuanB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786190"/>
            <a:ext cx="3619500" cy="27146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04664"/>
            <a:ext cx="3613943" cy="2455713"/>
          </a:xfrm>
          <a:prstGeom prst="rect">
            <a:avLst/>
          </a:prstGeom>
        </p:spPr>
      </p:pic>
      <p:pic>
        <p:nvPicPr>
          <p:cNvPr id="3" name="Picture 2" descr="australia-ayers-rock_6009_600x4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476672"/>
            <a:ext cx="1921396" cy="1639068"/>
          </a:xfrm>
          <a:prstGeom prst="rect">
            <a:avLst/>
          </a:prstGeom>
        </p:spPr>
      </p:pic>
      <p:pic>
        <p:nvPicPr>
          <p:cNvPr id="4" name="Picture 3" descr="91776-004-A5232D8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79912" y="3068960"/>
            <a:ext cx="5112568" cy="3158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501008"/>
            <a:ext cx="32403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ULURU or </a:t>
            </a:r>
            <a:r>
              <a:rPr lang="en-GB" sz="2400" b="1" dirty="0" smtClean="0"/>
              <a:t>Ayers Rock</a:t>
            </a:r>
            <a:r>
              <a:rPr lang="hr-HR" sz="2400" b="1" dirty="0" smtClean="0"/>
              <a:t> - </a:t>
            </a:r>
            <a:r>
              <a:rPr lang="en-GB" dirty="0" smtClean="0"/>
              <a:t>large </a:t>
            </a:r>
            <a:r>
              <a:rPr lang="hr-HR" dirty="0" smtClean="0"/>
              <a:t>sandstone</a:t>
            </a:r>
            <a:r>
              <a:rPr lang="en-GB" dirty="0" smtClean="0"/>
              <a:t> rock formation  </a:t>
            </a:r>
            <a:r>
              <a:rPr lang="hr-HR" dirty="0" smtClean="0"/>
              <a:t>in </a:t>
            </a:r>
            <a:r>
              <a:rPr lang="en-GB" dirty="0" smtClean="0"/>
              <a:t>central Australia. 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Aborigines still believe it is a mystical place.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Settlers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IN </a:t>
            </a:r>
            <a:r>
              <a:rPr lang="hr-HR" b="1" dirty="0" smtClean="0"/>
              <a:t>1787</a:t>
            </a:r>
            <a:r>
              <a:rPr lang="hr-HR" dirty="0" smtClean="0"/>
              <a:t> the English government sent the first settlers to Australia. Most of them were convicts.</a:t>
            </a:r>
          </a:p>
          <a:p>
            <a:r>
              <a:rPr lang="hr-HR" sz="4000" i="1" dirty="0" smtClean="0"/>
              <a:t>The first colony on the “new” continent was Sydney. </a:t>
            </a:r>
          </a:p>
          <a:p>
            <a:r>
              <a:rPr lang="hr-HR" i="1" dirty="0" smtClean="0"/>
              <a:t>In 1850s, after the discovery of gold more people came</a:t>
            </a:r>
            <a:r>
              <a:rPr lang="hr-HR" sz="4000" i="1" dirty="0" smtClean="0"/>
              <a:t>. </a:t>
            </a:r>
          </a:p>
          <a:p>
            <a:r>
              <a:rPr lang="hr-HR" sz="4000" i="1" dirty="0" smtClean="0"/>
              <a:t>Today, Australia has immigrants from all over the world.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i="1" dirty="0" smtClean="0"/>
              <a:t> </a:t>
            </a:r>
          </a:p>
          <a:p>
            <a:pPr>
              <a:buNone/>
            </a:pPr>
            <a:endParaRPr lang="hr-HR" sz="2800" i="1" dirty="0" smtClean="0"/>
          </a:p>
        </p:txBody>
      </p:sp>
      <p:pic>
        <p:nvPicPr>
          <p:cNvPr id="4" name="Picture 3" descr="flag_raisin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32656"/>
            <a:ext cx="5400600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365104"/>
            <a:ext cx="74888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When white settlers arrived, they took away the land and destroyed the Aboriginal way of life. </a:t>
            </a:r>
          </a:p>
          <a:p>
            <a:r>
              <a:rPr lang="hr-HR" sz="2800" dirty="0" smtClean="0"/>
              <a:t>Today, less than 1% of Australians are Aborigines.</a:t>
            </a:r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language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072098"/>
          </a:xfrm>
        </p:spPr>
        <p:txBody>
          <a:bodyPr>
            <a:normAutofit fontScale="85000" lnSpcReduction="20000"/>
          </a:bodyPr>
          <a:lstStyle/>
          <a:p>
            <a:r>
              <a:rPr lang="hr-HR" sz="3000" dirty="0" smtClean="0"/>
              <a:t>There is NO official language in Australia, but most people speak English.</a:t>
            </a:r>
          </a:p>
          <a:p>
            <a:r>
              <a:rPr lang="hr-HR" sz="3000" dirty="0" smtClean="0"/>
              <a:t>Australian English is called </a:t>
            </a:r>
            <a:r>
              <a:rPr lang="hr-HR" sz="3000" b="1" dirty="0" smtClean="0"/>
              <a:t>Strine</a:t>
            </a:r>
            <a:r>
              <a:rPr lang="hr-HR" sz="3000" dirty="0" smtClean="0"/>
              <a:t> and it is slightly different than British or American English </a:t>
            </a:r>
          </a:p>
          <a:p>
            <a:endParaRPr lang="hr-HR" sz="3000" dirty="0" smtClean="0"/>
          </a:p>
          <a:p>
            <a:r>
              <a:rPr lang="hr-HR" sz="2000" b="1" dirty="0" smtClean="0"/>
              <a:t>Can you guess what do these words and expressions mean? </a:t>
            </a:r>
          </a:p>
          <a:p>
            <a:pPr>
              <a:buNone/>
            </a:pPr>
            <a:endParaRPr lang="hr-HR" b="1" dirty="0" smtClean="0"/>
          </a:p>
          <a:p>
            <a:r>
              <a:rPr lang="hr-HR" sz="2800" dirty="0" smtClean="0"/>
              <a:t>telly, postie, brekkie, chalkie, sunnies </a:t>
            </a:r>
          </a:p>
          <a:p>
            <a:r>
              <a:rPr lang="hr-HR" sz="2800" dirty="0" smtClean="0"/>
              <a:t>barbie, spag bol, polly, mystery bag </a:t>
            </a:r>
          </a:p>
          <a:p>
            <a:r>
              <a:rPr lang="hr-HR" dirty="0" smtClean="0"/>
              <a:t>C’mon mate, have a go! G’day mate! </a:t>
            </a:r>
          </a:p>
          <a:p>
            <a:r>
              <a:rPr lang="hr-HR" dirty="0" smtClean="0"/>
              <a:t>She’s apples!  Good on ya! </a:t>
            </a:r>
          </a:p>
          <a:p>
            <a:r>
              <a:rPr lang="hr-HR" dirty="0" smtClean="0"/>
              <a:t>Wanna rage? </a:t>
            </a:r>
          </a:p>
          <a:p>
            <a:r>
              <a:rPr lang="hr-HR" dirty="0" smtClean="0"/>
              <a:t>Whadayawant? Howyagoing? 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281444" y="500042"/>
            <a:ext cx="4290556" cy="5786478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telly, postie, brekkie, chalkie, sunnies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barbie, spag bol, polly, mystery bag 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C’mon mate, have a go!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G’day mate!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She’s apples!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Good on ya!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Wanna rage?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Whadayawant?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Howyagoing?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730" y="500042"/>
            <a:ext cx="4288536" cy="571503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A TV, a postman, breakfast, a teacher, sunglasses </a:t>
            </a:r>
          </a:p>
          <a:p>
            <a:r>
              <a:rPr lang="hr-HR" dirty="0" smtClean="0"/>
              <a:t>a barbecue, spaghetti bolognese,  a politician, a sausage 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Come on friend, try it!</a:t>
            </a:r>
          </a:p>
          <a:p>
            <a:r>
              <a:rPr lang="hr-HR" dirty="0" smtClean="0"/>
              <a:t>Good afternoon, friend!</a:t>
            </a:r>
          </a:p>
          <a:p>
            <a:r>
              <a:rPr lang="hr-HR" dirty="0" smtClean="0"/>
              <a:t>She is beautiful.</a:t>
            </a:r>
          </a:p>
          <a:p>
            <a:r>
              <a:rPr lang="hr-HR" dirty="0" smtClean="0"/>
              <a:t>Well done!</a:t>
            </a:r>
          </a:p>
          <a:p>
            <a:r>
              <a:rPr lang="hr-HR" dirty="0" smtClean="0"/>
              <a:t>Do you want to drink with me until we both drop? </a:t>
            </a:r>
          </a:p>
          <a:p>
            <a:r>
              <a:rPr lang="hr-HR" sz="2000" dirty="0" smtClean="0"/>
              <a:t>What would you like? What do you need? </a:t>
            </a:r>
          </a:p>
          <a:p>
            <a:r>
              <a:rPr lang="hr-HR" sz="2000" dirty="0" smtClean="0"/>
              <a:t>How are you? How is it going? What’s up?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536" y="620687"/>
          <a:ext cx="650438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192"/>
                <a:gridCol w="3252192"/>
              </a:tblGrid>
              <a:tr h="221744">
                <a:tc>
                  <a:txBody>
                    <a:bodyPr/>
                    <a:lstStyle/>
                    <a:p>
                      <a:r>
                        <a:rPr lang="hr-HR" dirty="0" smtClean="0"/>
                        <a:t>rego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Car</a:t>
                      </a:r>
                      <a:r>
                        <a:rPr lang="hr-HR" baseline="0" dirty="0" smtClean="0"/>
                        <a:t> registration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r-HR" dirty="0" smtClean="0"/>
                        <a:t>sanger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Sandwich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r-HR" dirty="0" smtClean="0"/>
                        <a:t>kindie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Kindergarten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r-HR" dirty="0" smtClean="0"/>
                        <a:t>mozzie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Mosquito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r-HR" dirty="0" smtClean="0"/>
                        <a:t>roo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Kagaroo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r-HR" dirty="0" smtClean="0"/>
                        <a:t>ambo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Ambulance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r-HR" dirty="0" smtClean="0"/>
                        <a:t>brekkie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91680" y="3429000"/>
          <a:ext cx="705678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365484">
                <a:tc>
                  <a:txBody>
                    <a:bodyPr/>
                    <a:lstStyle/>
                    <a:p>
                      <a:r>
                        <a:rPr lang="hr-HR" dirty="0" smtClean="0"/>
                        <a:t>Fair dinkum!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Honest</a:t>
                      </a:r>
                      <a:endParaRPr lang="en-US" dirty="0"/>
                    </a:p>
                  </a:txBody>
                  <a:tcPr/>
                </a:tc>
              </a:tr>
              <a:tr h="365484">
                <a:tc>
                  <a:txBody>
                    <a:bodyPr/>
                    <a:lstStyle/>
                    <a:p>
                      <a:r>
                        <a:rPr lang="hr-HR" dirty="0" smtClean="0"/>
                        <a:t>Buckley’s chance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 chance</a:t>
                      </a:r>
                      <a:endParaRPr lang="en-US" dirty="0"/>
                    </a:p>
                  </a:txBody>
                  <a:tcPr/>
                </a:tc>
              </a:tr>
              <a:tr h="365484">
                <a:tc>
                  <a:txBody>
                    <a:bodyPr/>
                    <a:lstStyle/>
                    <a:p>
                      <a:r>
                        <a:rPr lang="hr-HR" dirty="0" smtClean="0"/>
                        <a:t>Drink with the flies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Drink alone</a:t>
                      </a:r>
                      <a:endParaRPr lang="en-US" dirty="0"/>
                    </a:p>
                  </a:txBody>
                  <a:tcPr/>
                </a:tc>
              </a:tr>
              <a:tr h="365484">
                <a:tc>
                  <a:txBody>
                    <a:bodyPr/>
                    <a:lstStyle/>
                    <a:p>
                      <a:r>
                        <a:rPr lang="hr-HR" dirty="0" smtClean="0"/>
                        <a:t>Mystery bag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Sausage</a:t>
                      </a:r>
                      <a:endParaRPr lang="en-US" dirty="0"/>
                    </a:p>
                  </a:txBody>
                  <a:tcPr/>
                </a:tc>
              </a:tr>
              <a:tr h="365484">
                <a:tc>
                  <a:txBody>
                    <a:bodyPr/>
                    <a:lstStyle/>
                    <a:p>
                      <a:r>
                        <a:rPr lang="hr-HR" dirty="0" smtClean="0"/>
                        <a:t>Belt up!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Shut up!</a:t>
                      </a:r>
                      <a:endParaRPr lang="en-US" dirty="0"/>
                    </a:p>
                  </a:txBody>
                  <a:tcPr/>
                </a:tc>
              </a:tr>
              <a:tr h="365484">
                <a:tc>
                  <a:txBody>
                    <a:bodyPr/>
                    <a:lstStyle/>
                    <a:p>
                      <a:r>
                        <a:rPr lang="hr-HR" dirty="0" smtClean="0"/>
                        <a:t>Good on ya!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Well done!</a:t>
                      </a:r>
                      <a:endParaRPr lang="en-US" dirty="0"/>
                    </a:p>
                  </a:txBody>
                  <a:tcPr/>
                </a:tc>
              </a:tr>
              <a:tr h="365484">
                <a:tc>
                  <a:txBody>
                    <a:bodyPr/>
                    <a:lstStyle/>
                    <a:p>
                      <a:r>
                        <a:rPr lang="hr-HR" dirty="0" smtClean="0"/>
                        <a:t>She’s apples!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She’s fine!</a:t>
                      </a:r>
                      <a:endParaRPr lang="en-US" dirty="0"/>
                    </a:p>
                  </a:txBody>
                  <a:tcPr/>
                </a:tc>
              </a:tr>
              <a:tr h="365484">
                <a:tc>
                  <a:txBody>
                    <a:bodyPr/>
                    <a:lstStyle/>
                    <a:p>
                      <a:r>
                        <a:rPr lang="hr-HR" dirty="0" smtClean="0"/>
                        <a:t>Dead horse!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Tomato sauce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1886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Some more  Strine.....    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stralian-actresses-nicole-kidm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2348880"/>
            <a:ext cx="1368152" cy="18002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437112"/>
            <a:ext cx="1296144" cy="1656184"/>
          </a:xfrm>
          <a:prstGeom prst="rect">
            <a:avLst/>
          </a:prstGeom>
        </p:spPr>
      </p:pic>
      <p:pic>
        <p:nvPicPr>
          <p:cNvPr id="5" name="Picture 4" descr="steve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404664"/>
            <a:ext cx="2796555" cy="2181225"/>
          </a:xfrm>
          <a:prstGeom prst="rect">
            <a:avLst/>
          </a:prstGeom>
        </p:spPr>
      </p:pic>
      <p:pic>
        <p:nvPicPr>
          <p:cNvPr id="6" name="Picture 5" descr="draft_lens2994292module27085682photo_1350221917-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404664"/>
            <a:ext cx="1877194" cy="1472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27809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Steve Irwin, the Crocodile Hunter </a:t>
            </a:r>
            <a:endParaRPr lang="en-US" dirty="0"/>
          </a:p>
        </p:txBody>
      </p:sp>
      <p:pic>
        <p:nvPicPr>
          <p:cNvPr id="8" name="Picture 7" descr="Russell_crowe18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27984" y="3717032"/>
            <a:ext cx="1714500" cy="2430016"/>
          </a:xfrm>
          <a:prstGeom prst="rect">
            <a:avLst/>
          </a:prstGeom>
        </p:spPr>
      </p:pic>
      <p:pic>
        <p:nvPicPr>
          <p:cNvPr id="9" name="Picture 8" descr="heath-ledger-dies_120103993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51720" y="3717032"/>
            <a:ext cx="2051298" cy="2384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9087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Famous Australians... </a:t>
            </a:r>
            <a:endParaRPr lang="en-US" b="1" dirty="0"/>
          </a:p>
        </p:txBody>
      </p:sp>
      <p:pic>
        <p:nvPicPr>
          <p:cNvPr id="11" name="Picture 10" descr="02218__Kylie-Minogue-0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44208" y="3717032"/>
            <a:ext cx="1800200" cy="24482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151455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algn="ctr">
              <a:buNone/>
            </a:pPr>
            <a:r>
              <a:rPr lang="hr-HR" sz="5400" b="1" i="1" dirty="0" smtClean="0">
                <a:solidFill>
                  <a:schemeClr val="accent4">
                    <a:lumMod val="75000"/>
                  </a:schemeClr>
                </a:solidFill>
              </a:rPr>
              <a:t>Can you name some peculiar animal species that live only in Australia? </a:t>
            </a:r>
            <a:endParaRPr lang="hr-HR" sz="5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stern-australia-kangaroo-beac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8143932" cy="5643602"/>
          </a:xfrm>
        </p:spPr>
      </p:pic>
      <p:sp>
        <p:nvSpPr>
          <p:cNvPr id="5" name="TextBox 4"/>
          <p:cNvSpPr txBox="1"/>
          <p:nvPr/>
        </p:nvSpPr>
        <p:spPr>
          <a:xfrm>
            <a:off x="5357818" y="214311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</a:rPr>
              <a:t>A KANGAROO  </a:t>
            </a:r>
            <a:endParaRPr lang="hr-HR" sz="2800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3" descr="baby_kangaroo.jpg"/>
          <p:cNvPicPr>
            <a:picLocks noGrp="1"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933056"/>
            <a:ext cx="2736304" cy="247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-lgflag.gif"/>
          <p:cNvPicPr>
            <a:picLocks noChangeAspect="1"/>
          </p:cNvPicPr>
          <p:nvPr/>
        </p:nvPicPr>
        <p:blipFill>
          <a:blip r:embed="rId2" cstate="email">
            <a:lum bright="-7000" contrast="34000"/>
          </a:blip>
          <a:stretch>
            <a:fillRect/>
          </a:stretch>
        </p:blipFill>
        <p:spPr>
          <a:xfrm>
            <a:off x="857224" y="1000108"/>
            <a:ext cx="7429552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585789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Australian flag 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KOALA BEAR</a:t>
            </a:r>
            <a:endParaRPr lang="hr-HR" dirty="0"/>
          </a:p>
        </p:txBody>
      </p:sp>
      <p:pic>
        <p:nvPicPr>
          <p:cNvPr id="4" name="Content Placeholder 3" descr="australian-wildlife-pictures-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71934" y="357166"/>
            <a:ext cx="3349604" cy="3429024"/>
          </a:xfrm>
        </p:spPr>
      </p:pic>
      <p:pic>
        <p:nvPicPr>
          <p:cNvPr id="5" name="Picture 4" descr="KOALA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785926"/>
            <a:ext cx="3000396" cy="350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428625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Koala bears don’t need water. They drink water only when they are ill. </a:t>
            </a:r>
          </a:p>
          <a:p>
            <a:endParaRPr lang="hr-H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20" y="5286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They eat poisonous </a:t>
            </a:r>
            <a:r>
              <a:rPr lang="en-US" b="1" dirty="0" smtClean="0">
                <a:solidFill>
                  <a:schemeClr val="tx2"/>
                </a:solidFill>
              </a:rPr>
              <a:t>eucalyptus leaves</a:t>
            </a:r>
            <a:r>
              <a:rPr lang="en-US" dirty="0" smtClean="0"/>
              <a:t>. </a:t>
            </a:r>
            <a:endParaRPr lang="hr-H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571480"/>
            <a:ext cx="4143404" cy="5072098"/>
          </a:xfrm>
          <a:prstGeom prst="rect">
            <a:avLst/>
          </a:prstGeom>
        </p:spPr>
      </p:pic>
      <p:pic>
        <p:nvPicPr>
          <p:cNvPr id="3" name="Picture 2" descr="emu-nes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2000240"/>
            <a:ext cx="3857652" cy="35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107154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AN EMU </a:t>
            </a:r>
            <a:endParaRPr lang="hr-H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wombat </a:t>
            </a:r>
            <a:endParaRPr lang="en-GB" dirty="0"/>
          </a:p>
        </p:txBody>
      </p:sp>
      <p:pic>
        <p:nvPicPr>
          <p:cNvPr id="5" name="Content Placeholder 4" descr="wombat-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56176" y="357166"/>
            <a:ext cx="2612338" cy="2783802"/>
          </a:xfrm>
        </p:spPr>
      </p:pic>
      <p:pic>
        <p:nvPicPr>
          <p:cNvPr id="6" name="Picture 5" descr="wombat-womba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2571744"/>
            <a:ext cx="4643470" cy="35337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platypus </a:t>
            </a:r>
            <a:endParaRPr lang="hr-HR" dirty="0"/>
          </a:p>
        </p:txBody>
      </p:sp>
      <p:pic>
        <p:nvPicPr>
          <p:cNvPr id="5" name="Picture 4" descr="platypus-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4429132"/>
            <a:ext cx="2714644" cy="2071702"/>
          </a:xfrm>
          <a:prstGeom prst="rect">
            <a:avLst/>
          </a:prstGeom>
        </p:spPr>
      </p:pic>
      <p:pic>
        <p:nvPicPr>
          <p:cNvPr id="6" name="Picture 5" descr="platypus-mammal-with-a-bi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642918"/>
            <a:ext cx="4286250" cy="3286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1928802"/>
            <a:ext cx="350046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When Europeans </a:t>
            </a:r>
          </a:p>
          <a:p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first  saw </a:t>
            </a:r>
          </a:p>
          <a:p>
            <a:r>
              <a:rPr lang="hr-HR" sz="2400" b="1" i="1" dirty="0" smtClean="0">
                <a:solidFill>
                  <a:schemeClr val="accent6">
                    <a:lumMod val="75000"/>
                  </a:schemeClr>
                </a:solidFill>
              </a:rPr>
              <a:t>a platypus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they </a:t>
            </a:r>
          </a:p>
          <a:p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thought it was a joke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endParaRPr lang="hr-H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his small, amphibious mammal has a tail like a beaver, a body like an otter, walks like a reptile, has webbed feet and a beak like a bird, and it lays eggs!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hr-HR" sz="2000" dirty="0" smtClean="0"/>
          </a:p>
          <a:p>
            <a:endParaRPr lang="hr-H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der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2071678"/>
            <a:ext cx="1500178" cy="1285884"/>
          </a:xfrm>
          <a:prstGeom prst="rect">
            <a:avLst/>
          </a:prstGeom>
        </p:spPr>
      </p:pic>
      <p:pic>
        <p:nvPicPr>
          <p:cNvPr id="3" name="Picture 2" descr="spider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4143380"/>
            <a:ext cx="3698880" cy="1974848"/>
          </a:xfrm>
          <a:prstGeom prst="rect">
            <a:avLst/>
          </a:prstGeom>
        </p:spPr>
      </p:pic>
      <p:pic>
        <p:nvPicPr>
          <p:cNvPr id="34818" name="Picture 2" descr="http://www.gondwanareptileproductions.com/caustrali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000240"/>
            <a:ext cx="2500298" cy="1952612"/>
          </a:xfrm>
          <a:prstGeom prst="rect">
            <a:avLst/>
          </a:prstGeom>
          <a:noFill/>
        </p:spPr>
      </p:pic>
      <p:pic>
        <p:nvPicPr>
          <p:cNvPr id="34820" name="Picture 4" descr="http://mrsmaine.wikispaces.com/file/view/GreenPythonSnake.jpg/38531748/GreenPythonSnak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642918"/>
            <a:ext cx="2714612" cy="2738420"/>
          </a:xfrm>
          <a:prstGeom prst="rect">
            <a:avLst/>
          </a:prstGeom>
          <a:noFill/>
        </p:spPr>
      </p:pic>
      <p:pic>
        <p:nvPicPr>
          <p:cNvPr id="7" name="Picture 2" descr="http://animaldiscoveryonline.com/animal-pictures/crocodile-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3857628"/>
            <a:ext cx="3452842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78579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A lot of very dangerous animals live there too. 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econfix.files.wordpress.com/2011/01/shee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857628"/>
            <a:ext cx="4095750" cy="2662237"/>
          </a:xfrm>
          <a:prstGeom prst="rect">
            <a:avLst/>
          </a:prstGeom>
          <a:noFill/>
        </p:spPr>
      </p:pic>
      <p:pic>
        <p:nvPicPr>
          <p:cNvPr id="33796" name="Picture 4" descr="http://www.mvagusta.net/forum/attachment.php?attachmentid=38371&amp;stc=1&amp;d=12800514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5"/>
            <a:ext cx="4071966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1071546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 There is </a:t>
            </a:r>
            <a:r>
              <a:rPr lang="hr-HR" sz="2400" b="1" dirty="0" smtClean="0">
                <a:solidFill>
                  <a:srgbClr val="FF0000"/>
                </a:solidFill>
              </a:rPr>
              <a:t>more sheep </a:t>
            </a:r>
            <a:r>
              <a:rPr lang="hr-HR" sz="2400" b="1" dirty="0" smtClean="0">
                <a:solidFill>
                  <a:schemeClr val="tx2"/>
                </a:solidFill>
              </a:rPr>
              <a:t>than people in Australia. </a:t>
            </a:r>
          </a:p>
          <a:p>
            <a:endParaRPr lang="hr-HR" sz="2400" b="1" dirty="0" smtClean="0">
              <a:solidFill>
                <a:schemeClr val="tx2"/>
              </a:solidFill>
            </a:endParaRPr>
          </a:p>
          <a:p>
            <a:r>
              <a:rPr lang="hr-HR" sz="2400" b="1" dirty="0" smtClean="0">
                <a:solidFill>
                  <a:schemeClr val="tx2"/>
                </a:solidFill>
              </a:rPr>
              <a:t>Australia exports more wool than any onther country in the world.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birds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There are </a:t>
            </a:r>
            <a:r>
              <a:rPr lang="hr-HR" sz="2800" b="1" dirty="0" smtClean="0"/>
              <a:t>400 birds </a:t>
            </a:r>
            <a:r>
              <a:rPr lang="hr-HR" sz="2800" dirty="0" smtClean="0"/>
              <a:t>which you can ONLY see in Australia.</a:t>
            </a:r>
          </a:p>
          <a:p>
            <a:r>
              <a:rPr lang="hr-HR" sz="2800" dirty="0" smtClean="0"/>
              <a:t>It explains why BIRDWATCHING is one of the most popular hobbies in Australia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8" name="Picture 7" descr="parrot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500042"/>
            <a:ext cx="1423971" cy="1000132"/>
          </a:xfrm>
          <a:prstGeom prst="rect">
            <a:avLst/>
          </a:prstGeom>
        </p:spPr>
      </p:pic>
      <p:pic>
        <p:nvPicPr>
          <p:cNvPr id="9" name="Picture 8" descr="birds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5272" y="285728"/>
            <a:ext cx="1076310" cy="1285860"/>
          </a:xfrm>
          <a:prstGeom prst="rect">
            <a:avLst/>
          </a:prstGeom>
        </p:spPr>
      </p:pic>
      <p:pic>
        <p:nvPicPr>
          <p:cNvPr id="10" name="Picture 9" descr="birds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4786322"/>
            <a:ext cx="1857368" cy="1600200"/>
          </a:xfrm>
          <a:prstGeom prst="rect">
            <a:avLst/>
          </a:prstGeom>
        </p:spPr>
      </p:pic>
      <p:pic>
        <p:nvPicPr>
          <p:cNvPr id="11" name="Picture 10" descr="birds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7620" y="357166"/>
            <a:ext cx="1419222" cy="1143008"/>
          </a:xfrm>
          <a:prstGeom prst="rect">
            <a:avLst/>
          </a:prstGeom>
        </p:spPr>
      </p:pic>
      <p:pic>
        <p:nvPicPr>
          <p:cNvPr id="12" name="Picture 11" descr="birds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29520" y="3143248"/>
            <a:ext cx="1508116" cy="2794000"/>
          </a:xfrm>
          <a:prstGeom prst="rect">
            <a:avLst/>
          </a:prstGeom>
        </p:spPr>
      </p:pic>
      <p:pic>
        <p:nvPicPr>
          <p:cNvPr id="13" name="Picture 12" descr="kookaburra-224x30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3500438"/>
            <a:ext cx="1643074" cy="27146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71670" y="435769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KOOKABURRA or LAUGHING BIRD </a:t>
            </a:r>
          </a:p>
          <a:p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0px-Taz-Looney_Tunes.svg.pn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2714625"/>
            <a:ext cx="2786063" cy="3286125"/>
          </a:xfrm>
        </p:spPr>
      </p:pic>
      <p:sp>
        <p:nvSpPr>
          <p:cNvPr id="5" name="TextBox 4"/>
          <p:cNvSpPr txBox="1"/>
          <p:nvPr/>
        </p:nvSpPr>
        <p:spPr>
          <a:xfrm>
            <a:off x="785786" y="1571612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And who is this? </a:t>
            </a:r>
            <a:endParaRPr lang="hr-H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3" descr="Tasmanian-Devil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1571612"/>
            <a:ext cx="2643206" cy="2500330"/>
          </a:xfrm>
          <a:prstGeom prst="rect">
            <a:avLst/>
          </a:prstGeom>
        </p:spPr>
      </p:pic>
      <p:pic>
        <p:nvPicPr>
          <p:cNvPr id="7" name="Picture 6" descr="tasmanian devi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428604"/>
            <a:ext cx="2500330" cy="1857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5074" y="2285992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A Tasmanian Devil, a unique animal that lives in Tasmania. </a:t>
            </a:r>
          </a:p>
          <a:p>
            <a:endParaRPr lang="hr-H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Tasmania is an Australian island state. 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wineglass-bay-resize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14744" y="4786322"/>
            <a:ext cx="2357454" cy="16430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ern-australia-kangaroo-beac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6021288"/>
            <a:ext cx="648072" cy="544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L.K. 2012.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SOURCES: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Way to go 5, Školska knjiga, Zagreb</a:t>
            </a:r>
          </a:p>
          <a:p>
            <a:r>
              <a:rPr lang="hr-HR" sz="2000" dirty="0" smtClean="0"/>
              <a:t>wikipedia.org</a:t>
            </a:r>
            <a:endParaRPr lang="en-US" sz="20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Australia  is 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946672"/>
          </a:xfrm>
        </p:spPr>
        <p:txBody>
          <a:bodyPr/>
          <a:lstStyle/>
          <a:p>
            <a:r>
              <a:rPr lang="hr-HR" sz="2800" dirty="0" smtClean="0"/>
              <a:t>The hottest, the driest and the flattest  continent. </a:t>
            </a:r>
            <a:endParaRPr lang="hr-HR" dirty="0" smtClean="0"/>
          </a:p>
          <a:p>
            <a:r>
              <a:rPr lang="hr-HR" dirty="0" smtClean="0"/>
              <a:t>The only country that is a continent.</a:t>
            </a:r>
          </a:p>
          <a:p>
            <a:endParaRPr lang="hr-HR" dirty="0" smtClean="0"/>
          </a:p>
        </p:txBody>
      </p:sp>
      <p:pic>
        <p:nvPicPr>
          <p:cNvPr id="4" name="Picture 3" descr="AUSTRALIA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132" y="3500438"/>
            <a:ext cx="3052768" cy="2857520"/>
          </a:xfrm>
          <a:prstGeom prst="rect">
            <a:avLst/>
          </a:prstGeom>
        </p:spPr>
      </p:pic>
      <p:pic>
        <p:nvPicPr>
          <p:cNvPr id="5" name="Picture 4" descr="arid_zo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3571876"/>
            <a:ext cx="3714776" cy="27336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643602"/>
          </a:xfrm>
        </p:spPr>
        <p:txBody>
          <a:bodyPr/>
          <a:lstStyle/>
          <a:p>
            <a:r>
              <a:rPr lang="hr-HR" dirty="0" smtClean="0"/>
              <a:t>Australia is often called </a:t>
            </a:r>
            <a:r>
              <a:rPr lang="hr-HR" b="1" i="1" dirty="0" smtClean="0"/>
              <a:t>Down Under.</a:t>
            </a:r>
          </a:p>
          <a:p>
            <a:r>
              <a:rPr lang="hr-HR" dirty="0" smtClean="0"/>
              <a:t>People living in Australia are called </a:t>
            </a:r>
            <a:r>
              <a:rPr lang="hr-HR" b="1" i="1" dirty="0" smtClean="0"/>
              <a:t>Aussies.</a:t>
            </a:r>
          </a:p>
          <a:p>
            <a:r>
              <a:rPr lang="hr-HR" dirty="0" smtClean="0"/>
              <a:t>Population: </a:t>
            </a:r>
            <a:r>
              <a:rPr lang="hr-HR" b="1" u="sng" dirty="0" smtClean="0"/>
              <a:t>22,864,922</a:t>
            </a:r>
          </a:p>
          <a:p>
            <a:pPr>
              <a:buNone/>
            </a:pPr>
            <a:endParaRPr lang="hr-HR" b="1" u="sng" dirty="0" smtClean="0"/>
          </a:p>
          <a:p>
            <a:r>
              <a:rPr lang="hr-HR" dirty="0" smtClean="0"/>
              <a:t>Australian capital is </a:t>
            </a:r>
            <a:r>
              <a:rPr lang="hr-HR" b="1" dirty="0" smtClean="0"/>
              <a:t>Canberra </a:t>
            </a:r>
            <a:r>
              <a:rPr lang="hr-HR" dirty="0" smtClean="0"/>
              <a:t>(358,222)</a:t>
            </a:r>
          </a:p>
          <a:p>
            <a:r>
              <a:rPr lang="hr-HR" dirty="0" smtClean="0"/>
              <a:t>The biggest city is </a:t>
            </a:r>
            <a:r>
              <a:rPr lang="hr-HR" b="1" dirty="0" smtClean="0"/>
              <a:t>Sydney</a:t>
            </a:r>
            <a:r>
              <a:rPr lang="hr-HR" dirty="0" smtClean="0"/>
              <a:t> (4,575,532)</a:t>
            </a:r>
          </a:p>
          <a:p>
            <a:r>
              <a:rPr lang="hr-HR" dirty="0" smtClean="0"/>
              <a:t>The second biggest city is </a:t>
            </a:r>
            <a:r>
              <a:rPr lang="hr-HR" b="1" dirty="0" smtClean="0"/>
              <a:t>Melbourne</a:t>
            </a:r>
            <a:r>
              <a:rPr lang="hr-HR" dirty="0" smtClean="0"/>
              <a:t> (about 3million of people).</a:t>
            </a:r>
          </a:p>
          <a:p>
            <a:endParaRPr lang="hr-H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-sydney_maste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548680"/>
            <a:ext cx="2625725" cy="2039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Sydney</a:t>
            </a:r>
            <a:endParaRPr lang="en-US" dirty="0"/>
          </a:p>
        </p:txBody>
      </p:sp>
      <p:pic>
        <p:nvPicPr>
          <p:cNvPr id="6" name="Picture 4" descr="melbourne-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140968"/>
            <a:ext cx="2664296" cy="216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anberram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268760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anberram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3212976"/>
            <a:ext cx="3384376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12160" y="6206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Canberra, the capital city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Melbourne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PEOPLE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Archaeologists believe that the Aborigine</a:t>
            </a:r>
            <a:r>
              <a:rPr lang="hr-HR" sz="2800" dirty="0" smtClean="0"/>
              <a:t>s</a:t>
            </a:r>
            <a:r>
              <a:rPr lang="en-US" sz="2800" dirty="0" smtClean="0"/>
              <a:t> first came to the Australian continent around 45,000 years ago.</a:t>
            </a:r>
            <a:endParaRPr lang="hr-HR" sz="2800" dirty="0" smtClean="0"/>
          </a:p>
          <a:p>
            <a:pPr>
              <a:buNone/>
            </a:pPr>
            <a:endParaRPr lang="hr-HR" sz="2800" dirty="0"/>
          </a:p>
        </p:txBody>
      </p:sp>
      <p:pic>
        <p:nvPicPr>
          <p:cNvPr id="4" name="Picture 3" descr="280129_f2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12" y="285728"/>
            <a:ext cx="2362200" cy="1214422"/>
          </a:xfrm>
          <a:prstGeom prst="rect">
            <a:avLst/>
          </a:prstGeom>
        </p:spPr>
      </p:pic>
      <p:pic>
        <p:nvPicPr>
          <p:cNvPr id="6" name="Picture 5" descr="aborigin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928934"/>
            <a:ext cx="3500462" cy="2933708"/>
          </a:xfrm>
          <a:prstGeom prst="rect">
            <a:avLst/>
          </a:prstGeom>
        </p:spPr>
      </p:pic>
      <p:pic>
        <p:nvPicPr>
          <p:cNvPr id="7" name="Picture 6" descr="httboo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3500438"/>
            <a:ext cx="3810000" cy="29146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r>
              <a:rPr lang="hr-HR" sz="2800" dirty="0" smtClean="0"/>
              <a:t>Aborigines were nomads who moved from place to place looking for food. </a:t>
            </a:r>
          </a:p>
          <a:p>
            <a:r>
              <a:rPr lang="hr-HR" sz="2800" dirty="0" smtClean="0"/>
              <a:t>They believed in “oneness” with nature  </a:t>
            </a:r>
          </a:p>
          <a:p>
            <a:r>
              <a:rPr lang="hr-HR" sz="2800" dirty="0" smtClean="0"/>
              <a:t>They were telling stories about </a:t>
            </a:r>
            <a:r>
              <a:rPr lang="hr-HR" sz="2800" b="1" dirty="0" smtClean="0"/>
              <a:t>the Dreamtime </a:t>
            </a:r>
            <a:r>
              <a:rPr lang="hr-HR" sz="2800" dirty="0" smtClean="0"/>
              <a:t>(time when powerful spririts created the land and the people)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AbKurandashowDig2-513x4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3929066"/>
            <a:ext cx="2143140" cy="24955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aborigine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 smtClean="0"/>
              <a:t>ab</a:t>
            </a:r>
            <a:r>
              <a:rPr lang="en-GB" i="1" dirty="0" smtClean="0"/>
              <a:t> </a:t>
            </a:r>
            <a:r>
              <a:rPr lang="en-GB" i="1" dirty="0" err="1" smtClean="0"/>
              <a:t>origine</a:t>
            </a:r>
            <a:r>
              <a:rPr lang="en-GB" i="1" dirty="0" smtClean="0"/>
              <a:t>,</a:t>
            </a:r>
            <a:r>
              <a:rPr lang="en-GB" dirty="0" smtClean="0"/>
              <a:t> </a:t>
            </a:r>
            <a:r>
              <a:rPr lang="hr-HR" dirty="0" smtClean="0"/>
              <a:t>lat., </a:t>
            </a:r>
            <a:r>
              <a:rPr lang="en-GB" dirty="0" smtClean="0"/>
              <a:t>literally "from the beginning</a:t>
            </a:r>
            <a:r>
              <a:rPr lang="hr-HR" dirty="0" smtClean="0"/>
              <a:t>” </a:t>
            </a:r>
            <a:r>
              <a:rPr lang="hr-HR" sz="2000" dirty="0" smtClean="0"/>
              <a:t>(</a:t>
            </a:r>
            <a:r>
              <a:rPr lang="hr-HR" sz="2000" dirty="0" smtClean="0">
                <a:hlinkClick r:id="rId2"/>
              </a:rPr>
              <a:t>http://www.etymonline.com</a:t>
            </a:r>
            <a:r>
              <a:rPr lang="hr-HR" sz="2000" dirty="0" smtClean="0"/>
              <a:t>)</a:t>
            </a:r>
          </a:p>
          <a:p>
            <a:pPr>
              <a:buNone/>
            </a:pPr>
            <a:endParaRPr lang="hr-HR" dirty="0" smtClean="0"/>
          </a:p>
          <a:p>
            <a:r>
              <a:rPr lang="en-US" dirty="0" smtClean="0"/>
              <a:t>The word </a:t>
            </a:r>
            <a:r>
              <a:rPr lang="hr-HR" i="1" dirty="0" smtClean="0"/>
              <a:t>aboriginal </a:t>
            </a:r>
            <a:r>
              <a:rPr lang="en-US" dirty="0" smtClean="0"/>
              <a:t>was used to describe </a:t>
            </a:r>
            <a:r>
              <a:rPr lang="hr-HR" b="1" dirty="0" smtClean="0"/>
              <a:t>the </a:t>
            </a:r>
            <a:r>
              <a:rPr lang="en-US" b="1" dirty="0" smtClean="0"/>
              <a:t>native</a:t>
            </a:r>
            <a:r>
              <a:rPr lang="hr-HR" b="1" dirty="0" smtClean="0"/>
              <a:t> </a:t>
            </a:r>
            <a:r>
              <a:rPr lang="en-US" dirty="0" smtClean="0"/>
              <a:t>people</a:t>
            </a:r>
            <a:r>
              <a:rPr lang="hr-HR" dirty="0" smtClean="0"/>
              <a:t>, people </a:t>
            </a:r>
            <a:r>
              <a:rPr lang="en-US" dirty="0" smtClean="0"/>
              <a:t>who lived </a:t>
            </a:r>
            <a:r>
              <a:rPr lang="hr-HR" dirty="0" smtClean="0"/>
              <a:t>in the countries colonized by the Europeans.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 </a:t>
            </a:r>
            <a:r>
              <a:rPr lang="hr-HR" b="1" dirty="0" smtClean="0"/>
              <a:t>didgeridoo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 traditional Aboriginal </a:t>
            </a:r>
            <a:r>
              <a:rPr lang="hr-HR" i="1" dirty="0" smtClean="0"/>
              <a:t>wind instrument </a:t>
            </a:r>
          </a:p>
          <a:p>
            <a:endParaRPr lang="hr-HR" i="1" dirty="0"/>
          </a:p>
        </p:txBody>
      </p:sp>
      <p:pic>
        <p:nvPicPr>
          <p:cNvPr id="6" name="Picture 5" descr="didgeridoo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285992"/>
            <a:ext cx="3714776" cy="3238509"/>
          </a:xfrm>
          <a:prstGeom prst="rect">
            <a:avLst/>
          </a:prstGeom>
        </p:spPr>
      </p:pic>
      <p:pic>
        <p:nvPicPr>
          <p:cNvPr id="8" name="Picture 7" descr="AbKurandashowDig2-513x4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9" y="2571744"/>
            <a:ext cx="3214710" cy="32861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332</TotalTime>
  <Words>706</Words>
  <Application>Microsoft Office PowerPoint</Application>
  <PresentationFormat>On-screen Show (4:3)</PresentationFormat>
  <Paragraphs>137</Paragraphs>
  <Slides>28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Slide 1</vt:lpstr>
      <vt:lpstr>Slide 2</vt:lpstr>
      <vt:lpstr>Australia  is :</vt:lpstr>
      <vt:lpstr>Slide 4</vt:lpstr>
      <vt:lpstr>Slide 5</vt:lpstr>
      <vt:lpstr>PEOPLE</vt:lpstr>
      <vt:lpstr>Slide 7</vt:lpstr>
      <vt:lpstr>aborigine</vt:lpstr>
      <vt:lpstr>The didgeridoo</vt:lpstr>
      <vt:lpstr>boomerang</vt:lpstr>
      <vt:lpstr>Slide 11</vt:lpstr>
      <vt:lpstr>Settlers</vt:lpstr>
      <vt:lpstr>Slide 13</vt:lpstr>
      <vt:lpstr>language</vt:lpstr>
      <vt:lpstr>Slide 15</vt:lpstr>
      <vt:lpstr>Slide 16</vt:lpstr>
      <vt:lpstr>Slide 17</vt:lpstr>
      <vt:lpstr>Slide 18</vt:lpstr>
      <vt:lpstr>Slide 19</vt:lpstr>
      <vt:lpstr>A KOALA BEAR</vt:lpstr>
      <vt:lpstr>Slide 21</vt:lpstr>
      <vt:lpstr>A wombat </vt:lpstr>
      <vt:lpstr>A platypus </vt:lpstr>
      <vt:lpstr>Slide 24</vt:lpstr>
      <vt:lpstr>Slide 25</vt:lpstr>
      <vt:lpstr>birds</vt:lpstr>
      <vt:lpstr>Slide 27</vt:lpstr>
      <vt:lpstr>SOURCES: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Lucija</dc:creator>
  <cp:lastModifiedBy>Lucija</cp:lastModifiedBy>
  <cp:revision>46</cp:revision>
  <dcterms:created xsi:type="dcterms:W3CDTF">2012-03-22T20:52:35Z</dcterms:created>
  <dcterms:modified xsi:type="dcterms:W3CDTF">2013-05-01T10:51:10Z</dcterms:modified>
</cp:coreProperties>
</file>