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28"/>
  </p:notesMasterIdLst>
  <p:sldIdLst>
    <p:sldId id="258" r:id="rId2"/>
    <p:sldId id="259" r:id="rId3"/>
    <p:sldId id="265" r:id="rId4"/>
    <p:sldId id="266" r:id="rId5"/>
    <p:sldId id="267" r:id="rId6"/>
    <p:sldId id="268" r:id="rId7"/>
    <p:sldId id="281" r:id="rId8"/>
    <p:sldId id="282" r:id="rId9"/>
    <p:sldId id="283" r:id="rId10"/>
    <p:sldId id="260" r:id="rId11"/>
    <p:sldId id="269" r:id="rId12"/>
    <p:sldId id="270" r:id="rId13"/>
    <p:sldId id="284" r:id="rId14"/>
    <p:sldId id="285" r:id="rId15"/>
    <p:sldId id="271" r:id="rId16"/>
    <p:sldId id="272" r:id="rId17"/>
    <p:sldId id="286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62" r:id="rId26"/>
    <p:sldId id="287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Chiller" pitchFamily="8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Chiller" pitchFamily="8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Chiller" pitchFamily="8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Chiller" pitchFamily="8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Chiller" pitchFamily="82" charset="0"/>
        <a:ea typeface="+mn-ea"/>
        <a:cs typeface="+mn-cs"/>
      </a:defRPr>
    </a:lvl5pPr>
    <a:lvl6pPr marL="2286000" algn="l" defTabSz="914400" rtl="0" eaLnBrk="1" latinLnBrk="0" hangingPunct="1">
      <a:defRPr sz="4800" kern="1200">
        <a:solidFill>
          <a:schemeClr val="bg1"/>
        </a:solidFill>
        <a:latin typeface="Chiller" pitchFamily="82" charset="0"/>
        <a:ea typeface="+mn-ea"/>
        <a:cs typeface="+mn-cs"/>
      </a:defRPr>
    </a:lvl6pPr>
    <a:lvl7pPr marL="2743200" algn="l" defTabSz="914400" rtl="0" eaLnBrk="1" latinLnBrk="0" hangingPunct="1">
      <a:defRPr sz="4800" kern="1200">
        <a:solidFill>
          <a:schemeClr val="bg1"/>
        </a:solidFill>
        <a:latin typeface="Chiller" pitchFamily="82" charset="0"/>
        <a:ea typeface="+mn-ea"/>
        <a:cs typeface="+mn-cs"/>
      </a:defRPr>
    </a:lvl7pPr>
    <a:lvl8pPr marL="3200400" algn="l" defTabSz="914400" rtl="0" eaLnBrk="1" latinLnBrk="0" hangingPunct="1">
      <a:defRPr sz="4800" kern="1200">
        <a:solidFill>
          <a:schemeClr val="bg1"/>
        </a:solidFill>
        <a:latin typeface="Chiller" pitchFamily="82" charset="0"/>
        <a:ea typeface="+mn-ea"/>
        <a:cs typeface="+mn-cs"/>
      </a:defRPr>
    </a:lvl8pPr>
    <a:lvl9pPr marL="3657600" algn="l" defTabSz="914400" rtl="0" eaLnBrk="1" latinLnBrk="0" hangingPunct="1">
      <a:defRPr sz="4800" kern="1200">
        <a:solidFill>
          <a:schemeClr val="bg1"/>
        </a:solidFill>
        <a:latin typeface="Chiller" pitchFamily="8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F5292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5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A5883E3E-BE97-4BAB-9710-E5D61EE4A54D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C1BBB0-1FAD-4860-83E9-34CE11BE0C36}" type="slidenum">
              <a:rPr lang="en-GB"/>
              <a:pPr/>
              <a:t>1</a:t>
            </a:fld>
            <a:endParaRPr lang="en-GB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673F1F-2643-4F0C-883F-5AE30D9F95A8}" type="slidenum">
              <a:rPr lang="en-GB"/>
              <a:pPr/>
              <a:t>10</a:t>
            </a:fld>
            <a:endParaRPr lang="en-GB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E11170-CCFF-4411-B27A-8D0051401228}" type="slidenum">
              <a:rPr lang="en-GB"/>
              <a:pPr/>
              <a:t>11</a:t>
            </a:fld>
            <a:endParaRPr lang="en-GB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7A29AD-7293-4283-B336-E0137C19C050}" type="slidenum">
              <a:rPr lang="en-GB"/>
              <a:pPr/>
              <a:t>12</a:t>
            </a:fld>
            <a:endParaRPr lang="en-GB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7D920C-8F91-460C-810C-E6899F6E9408}" type="slidenum">
              <a:rPr lang="en-GB"/>
              <a:pPr/>
              <a:t>13</a:t>
            </a:fld>
            <a:endParaRPr lang="en-GB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37C304-B488-4204-8A1E-3FC67E2F4F7F}" type="slidenum">
              <a:rPr lang="en-GB"/>
              <a:pPr/>
              <a:t>14</a:t>
            </a:fld>
            <a:endParaRPr lang="en-GB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648B2B-1046-452D-B4AB-DB7FC92BFF23}" type="slidenum">
              <a:rPr lang="en-GB"/>
              <a:pPr/>
              <a:t>15</a:t>
            </a:fld>
            <a:endParaRPr lang="en-GB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91BD13-6BD5-49B0-81AB-7EFA3D0CC183}" type="slidenum">
              <a:rPr lang="en-GB"/>
              <a:pPr/>
              <a:t>16</a:t>
            </a:fld>
            <a:endParaRPr lang="en-GB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2FE925-BE24-47FD-9C4B-BCF3E2851ED1}" type="slidenum">
              <a:rPr lang="en-GB"/>
              <a:pPr/>
              <a:t>17</a:t>
            </a:fld>
            <a:endParaRPr lang="en-GB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A34857-C244-41A6-A65A-7A7B1FB97123}" type="slidenum">
              <a:rPr lang="en-GB"/>
              <a:pPr/>
              <a:t>18</a:t>
            </a:fld>
            <a:endParaRPr lang="en-GB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D9A053-FF93-4C61-B1C7-AA5FE6709E02}" type="slidenum">
              <a:rPr lang="en-GB"/>
              <a:pPr/>
              <a:t>19</a:t>
            </a:fld>
            <a:endParaRPr lang="en-GB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FB44A2-666E-4B66-AA58-33F80640A991}" type="slidenum">
              <a:rPr lang="en-GB"/>
              <a:pPr/>
              <a:t>2</a:t>
            </a:fld>
            <a:endParaRPr lang="en-GB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EF0FE8-E62D-4B3C-88CB-F5D3E7AB7C03}" type="slidenum">
              <a:rPr lang="en-GB"/>
              <a:pPr/>
              <a:t>20</a:t>
            </a:fld>
            <a:endParaRPr lang="en-GB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9B19C4-4216-442A-A058-7B969156DF17}" type="slidenum">
              <a:rPr lang="en-GB"/>
              <a:pPr/>
              <a:t>21</a:t>
            </a:fld>
            <a:endParaRPr lang="en-GB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9EC901-3D63-410C-92F6-ADDA23C78743}" type="slidenum">
              <a:rPr lang="en-GB"/>
              <a:pPr/>
              <a:t>22</a:t>
            </a:fld>
            <a:endParaRPr lang="en-GB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DB5D29-A10F-4609-88BD-47508FD74231}" type="slidenum">
              <a:rPr lang="en-GB"/>
              <a:pPr/>
              <a:t>23</a:t>
            </a:fld>
            <a:endParaRPr lang="en-GB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F1F057-8CD8-4118-A7A7-B257AAB894C2}" type="slidenum">
              <a:rPr lang="en-GB"/>
              <a:pPr/>
              <a:t>24</a:t>
            </a:fld>
            <a:endParaRPr lang="en-GB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B9B3C3-8EC6-4061-8785-465529175B81}" type="slidenum">
              <a:rPr lang="en-GB"/>
              <a:pPr/>
              <a:t>25</a:t>
            </a:fld>
            <a:endParaRPr lang="en-GB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5C2E7D-4948-4A3C-91DF-A138F1436A4B}" type="slidenum">
              <a:rPr lang="en-GB"/>
              <a:pPr/>
              <a:t>26</a:t>
            </a:fld>
            <a:endParaRPr lang="en-GB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4C10A2-19B1-49E9-B288-E94FA0F314D5}" type="slidenum">
              <a:rPr lang="en-GB"/>
              <a:pPr/>
              <a:t>3</a:t>
            </a:fld>
            <a:endParaRPr lang="en-GB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D89F54-07A4-4180-8CC7-CE89907FBC61}" type="slidenum">
              <a:rPr lang="en-GB"/>
              <a:pPr/>
              <a:t>4</a:t>
            </a:fld>
            <a:endParaRPr lang="en-GB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4FD746-B7B0-4670-842E-F04646585E17}" type="slidenum">
              <a:rPr lang="en-GB"/>
              <a:pPr/>
              <a:t>5</a:t>
            </a:fld>
            <a:endParaRPr lang="en-GB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5E1881-688F-47C0-9C2C-4A7EB322ECDA}" type="slidenum">
              <a:rPr lang="en-GB"/>
              <a:pPr/>
              <a:t>6</a:t>
            </a:fld>
            <a:endParaRPr lang="en-GB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257CF3-9303-4899-98AD-05B1FA830889}" type="slidenum">
              <a:rPr lang="en-GB"/>
              <a:pPr/>
              <a:t>7</a:t>
            </a:fld>
            <a:endParaRPr lang="en-GB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D2CC77-AD31-460B-A347-EBCF63F9D288}" type="slidenum">
              <a:rPr lang="en-GB"/>
              <a:pPr/>
              <a:t>8</a:t>
            </a:fld>
            <a:endParaRPr lang="en-GB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484BDC-5B6B-476A-80D6-1C0C6B3B873D}" type="slidenum">
              <a:rPr lang="en-GB"/>
              <a:pPr/>
              <a:t>9</a:t>
            </a:fld>
            <a:endParaRPr lang="en-GB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026"/>
          <p:cNvGrpSpPr>
            <a:grpSpLocks/>
          </p:cNvGrpSpPr>
          <p:nvPr/>
        </p:nvGrpSpPr>
        <p:grpSpPr bwMode="auto">
          <a:xfrm>
            <a:off x="0" y="-1588"/>
            <a:ext cx="9144000" cy="6859588"/>
            <a:chOff x="0" y="-1"/>
            <a:chExt cx="5760" cy="4321"/>
          </a:xfrm>
        </p:grpSpPr>
        <p:sp>
          <p:nvSpPr>
            <p:cNvPr id="7171" name="Rectangle 1027"/>
            <p:cNvSpPr>
              <a:spLocks noChangeArrowheads="1"/>
            </p:cNvSpPr>
            <p:nvPr/>
          </p:nvSpPr>
          <p:spPr bwMode="auto">
            <a:xfrm>
              <a:off x="0" y="1824"/>
              <a:ext cx="5760" cy="24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2" name="Rectangle 1028"/>
            <p:cNvSpPr>
              <a:spLocks noChangeArrowheads="1"/>
            </p:cNvSpPr>
            <p:nvPr/>
          </p:nvSpPr>
          <p:spPr bwMode="white">
            <a:xfrm>
              <a:off x="0" y="4125"/>
              <a:ext cx="5760" cy="19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3" name="Rectangle 1029"/>
            <p:cNvSpPr>
              <a:spLocks noChangeArrowheads="1"/>
            </p:cNvSpPr>
            <p:nvPr/>
          </p:nvSpPr>
          <p:spPr bwMode="white">
            <a:xfrm>
              <a:off x="0" y="-1"/>
              <a:ext cx="5760" cy="201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174" name="Group 1030"/>
            <p:cNvGrpSpPr>
              <a:grpSpLocks/>
            </p:cNvGrpSpPr>
            <p:nvPr/>
          </p:nvGrpSpPr>
          <p:grpSpPr bwMode="auto">
            <a:xfrm>
              <a:off x="0" y="2016"/>
              <a:ext cx="5760" cy="261"/>
              <a:chOff x="0" y="115"/>
              <a:chExt cx="5760" cy="464"/>
            </a:xfrm>
          </p:grpSpPr>
          <p:sp>
            <p:nvSpPr>
              <p:cNvPr id="7175" name="Rectangle 1031"/>
              <p:cNvSpPr>
                <a:spLocks noChangeArrowheads="1"/>
              </p:cNvSpPr>
              <p:nvPr/>
            </p:nvSpPr>
            <p:spPr bwMode="ltGray">
              <a:xfrm>
                <a:off x="0" y="115"/>
                <a:ext cx="5760" cy="11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6" name="Rectangle 1032"/>
              <p:cNvSpPr>
                <a:spLocks noChangeArrowheads="1"/>
              </p:cNvSpPr>
              <p:nvPr/>
            </p:nvSpPr>
            <p:spPr bwMode="ltGray">
              <a:xfrm>
                <a:off x="0" y="231"/>
                <a:ext cx="5760" cy="116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7" name="Rectangle 1033"/>
              <p:cNvSpPr>
                <a:spLocks noChangeArrowheads="1"/>
              </p:cNvSpPr>
              <p:nvPr/>
            </p:nvSpPr>
            <p:spPr bwMode="ltGray">
              <a:xfrm>
                <a:off x="0" y="347"/>
                <a:ext cx="5760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8" name="Rectangle 1034"/>
              <p:cNvSpPr>
                <a:spLocks noChangeArrowheads="1"/>
              </p:cNvSpPr>
              <p:nvPr/>
            </p:nvSpPr>
            <p:spPr bwMode="ltGray">
              <a:xfrm>
                <a:off x="0" y="463"/>
                <a:ext cx="5760" cy="11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7179" name="Rectangle 1035"/>
          <p:cNvSpPr>
            <a:spLocks noGrp="1" noChangeArrowheads="1"/>
          </p:cNvSpPr>
          <p:nvPr>
            <p:ph type="ctrTitle"/>
          </p:nvPr>
        </p:nvSpPr>
        <p:spPr>
          <a:xfrm>
            <a:off x="685800" y="1712913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80" name="Rectangle 103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67200"/>
            <a:ext cx="6400800" cy="1752600"/>
          </a:xfrm>
        </p:spPr>
        <p:txBody>
          <a:bodyPr/>
          <a:lstStyle>
            <a:lvl1pPr marL="0" indent="0" algn="ctr">
              <a:buFont typeface="SPSS Marker Set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181" name="Rectangle 103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7182" name="Rectangle 103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7183" name="Rectangle 103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6F73E88-BED5-4E44-9C3F-DA5A66D0E3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0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C8FE56-D0D6-4D86-94A5-D4BB8B4C83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8BA695-3AA3-40C9-B529-C3423C3262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336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21336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7459FC6-5D39-4ADC-A4B5-0527BEA1AC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659898-183D-4AB5-A8C7-AB8825E76A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122C84-8C7C-4E75-9891-FAF72DEDDC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17212C-091C-40C4-BADF-7D8DD3A54A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69EEA6-234D-4B6A-95AB-671FC559C2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EB19FA-E1D8-400C-B53C-2EEF1CC551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50B7E1-423B-43F1-8FB9-4E3C6B9FB0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B37218-4320-45A1-967D-8CF4D505BF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01D05-EAA9-4DB2-BAD0-00B789419C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-1588"/>
            <a:ext cx="9144000" cy="6859588"/>
            <a:chOff x="0" y="-1"/>
            <a:chExt cx="5760" cy="4321"/>
          </a:xfrm>
        </p:grpSpPr>
        <p:sp>
          <p:nvSpPr>
            <p:cNvPr id="6147" name="Rectangle 3"/>
            <p:cNvSpPr>
              <a:spLocks noChangeArrowheads="1"/>
            </p:cNvSpPr>
            <p:nvPr/>
          </p:nvSpPr>
          <p:spPr bwMode="auto">
            <a:xfrm>
              <a:off x="0" y="864"/>
              <a:ext cx="5760" cy="34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" name="Rectangle 4"/>
            <p:cNvSpPr>
              <a:spLocks noChangeArrowheads="1"/>
            </p:cNvSpPr>
            <p:nvPr/>
          </p:nvSpPr>
          <p:spPr bwMode="white">
            <a:xfrm>
              <a:off x="0" y="4125"/>
              <a:ext cx="5760" cy="19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" name="Rectangle 5"/>
            <p:cNvSpPr>
              <a:spLocks noChangeArrowheads="1"/>
            </p:cNvSpPr>
            <p:nvPr/>
          </p:nvSpPr>
          <p:spPr bwMode="white">
            <a:xfrm>
              <a:off x="0" y="-1"/>
              <a:ext cx="5760" cy="101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150" name="Group 6"/>
            <p:cNvGrpSpPr>
              <a:grpSpLocks/>
            </p:cNvGrpSpPr>
            <p:nvPr/>
          </p:nvGrpSpPr>
          <p:grpSpPr bwMode="auto">
            <a:xfrm>
              <a:off x="0" y="1014"/>
              <a:ext cx="5760" cy="261"/>
              <a:chOff x="0" y="115"/>
              <a:chExt cx="5760" cy="464"/>
            </a:xfrm>
          </p:grpSpPr>
          <p:sp>
            <p:nvSpPr>
              <p:cNvPr id="6151" name="Rectangle 7"/>
              <p:cNvSpPr>
                <a:spLocks noChangeArrowheads="1"/>
              </p:cNvSpPr>
              <p:nvPr/>
            </p:nvSpPr>
            <p:spPr bwMode="ltGray">
              <a:xfrm>
                <a:off x="0" y="115"/>
                <a:ext cx="5760" cy="11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2" name="Rectangle 8"/>
              <p:cNvSpPr>
                <a:spLocks noChangeArrowheads="1"/>
              </p:cNvSpPr>
              <p:nvPr/>
            </p:nvSpPr>
            <p:spPr bwMode="ltGray">
              <a:xfrm>
                <a:off x="0" y="231"/>
                <a:ext cx="5760" cy="116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3" name="Rectangle 9"/>
              <p:cNvSpPr>
                <a:spLocks noChangeArrowheads="1"/>
              </p:cNvSpPr>
              <p:nvPr/>
            </p:nvSpPr>
            <p:spPr bwMode="ltGray">
              <a:xfrm>
                <a:off x="0" y="347"/>
                <a:ext cx="5760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4" name="Rectangle 10"/>
              <p:cNvSpPr>
                <a:spLocks noChangeArrowheads="1"/>
              </p:cNvSpPr>
              <p:nvPr/>
            </p:nvSpPr>
            <p:spPr bwMode="ltGray">
              <a:xfrm>
                <a:off x="0" y="463"/>
                <a:ext cx="5760" cy="11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15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15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15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fld id="{C280121D-0751-47E6-AFBB-476DAA20F0A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6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SPSS Marker Set" pitchFamily="2" charset="2"/>
        <a:buChar char="ö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SPSS Marker Set" pitchFamily="2" charset="2"/>
        <a:buChar char="ö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SPSS Marker Set" pitchFamily="2" charset="2"/>
        <a:buChar char="ö"/>
        <a:defRPr kumimoji="1"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SPSS Marker Set" pitchFamily="2" charset="2"/>
        <a:buChar char="ö"/>
        <a:defRPr kumimoji="1" sz="2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SPSS Marker Set" pitchFamily="2" charset="2"/>
        <a:buChar char="ö"/>
        <a:defRPr kumimoji="1" sz="28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SPSS Marker Set" pitchFamily="2" charset="2"/>
        <a:buChar char="ö"/>
        <a:defRPr kumimoji="1" sz="28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SPSS Marker Set" pitchFamily="2" charset="2"/>
        <a:buChar char="ö"/>
        <a:defRPr kumimoji="1" sz="28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SPSS Marker Set" pitchFamily="2" charset="2"/>
        <a:buChar char="ö"/>
        <a:defRPr kumimoji="1" sz="28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SPSS Marker Set" pitchFamily="2" charset="2"/>
        <a:buChar char="ö"/>
        <a:defRPr kumimoji="1"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8.jpeg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8.gif"/><Relationship Id="rId2" Type="http://schemas.openxmlformats.org/officeDocument/2006/relationships/audio" Target="../media/audio2.wav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ofteaching.com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1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b="1">
                <a:solidFill>
                  <a:schemeClr val="bg1"/>
                </a:solidFill>
                <a:latin typeface="Chiller" pitchFamily="82" charset="0"/>
              </a:rPr>
              <a:t>Halloween</a:t>
            </a:r>
            <a:endParaRPr lang="en-US" sz="6600" b="1">
              <a:solidFill>
                <a:schemeClr val="bg1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Origins and Traditions</a:t>
            </a:r>
          </a:p>
        </p:txBody>
      </p:sp>
      <p:graphicFrame>
        <p:nvGraphicFramePr>
          <p:cNvPr id="8198" name="Object 6"/>
          <p:cNvGraphicFramePr>
            <a:graphicFrameLocks noChangeAspect="1"/>
          </p:cNvGraphicFramePr>
          <p:nvPr/>
        </p:nvGraphicFramePr>
        <p:xfrm>
          <a:off x="6324600" y="3733800"/>
          <a:ext cx="2209800" cy="2590800"/>
        </p:xfrm>
        <a:graphic>
          <a:graphicData uri="http://schemas.openxmlformats.org/presentationml/2006/ole">
            <p:oleObj spid="_x0000_s8198" name="Clip" r:id="rId4" imgW="1294560" imgH="107424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Chiller" pitchFamily="82" charset="0"/>
              </a:rPr>
              <a:t>Trick-or-treating began with the poor in the 15</a:t>
            </a:r>
            <a:r>
              <a:rPr lang="en-US" baseline="30000">
                <a:solidFill>
                  <a:schemeClr val="bg1"/>
                </a:solidFill>
                <a:latin typeface="Chiller" pitchFamily="82" charset="0"/>
              </a:rPr>
              <a:t>th</a:t>
            </a:r>
            <a:r>
              <a:rPr lang="en-US">
                <a:solidFill>
                  <a:schemeClr val="bg1"/>
                </a:solidFill>
                <a:latin typeface="Chiller" pitchFamily="82" charset="0"/>
              </a:rPr>
              <a:t> century…</a:t>
            </a:r>
            <a:endParaRPr lang="en-US" sz="400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During the </a:t>
            </a:r>
            <a:r>
              <a:rPr lang="en-US" sz="2400" i="1"/>
              <a:t>All Souls Day</a:t>
            </a:r>
            <a:r>
              <a:rPr lang="en-US" sz="2400"/>
              <a:t> festival in England, poor people would beg for “soul cakes,” made out of square pieces of bread with currants</a:t>
            </a:r>
            <a:r>
              <a:rPr lang="en-US"/>
              <a:t> </a:t>
            </a:r>
            <a:endParaRPr lang="en-US" sz="2400"/>
          </a:p>
          <a:p>
            <a:r>
              <a:rPr lang="en-US" sz="2400"/>
              <a:t>Families would give soul cakes in return for a promise to pray for the family’s relatives</a:t>
            </a:r>
          </a:p>
        </p:txBody>
      </p:sp>
      <p:graphicFrame>
        <p:nvGraphicFramePr>
          <p:cNvPr id="11272" name="Object 8"/>
          <p:cNvGraphicFramePr>
            <a:graphicFrameLocks noChangeAspect="1"/>
          </p:cNvGraphicFramePr>
          <p:nvPr/>
        </p:nvGraphicFramePr>
        <p:xfrm>
          <a:off x="5410200" y="4495800"/>
          <a:ext cx="3352800" cy="1905000"/>
        </p:xfrm>
        <a:graphic>
          <a:graphicData uri="http://schemas.openxmlformats.org/presentationml/2006/ole">
            <p:oleObj spid="_x0000_s11272" name="Clip" r:id="rId4" imgW="9359640" imgH="7277040" progId="">
              <p:embed/>
            </p:oleObj>
          </a:graphicData>
        </a:graphic>
      </p:graphicFrame>
      <p:pic>
        <p:nvPicPr>
          <p:cNvPr id="11271" name="Picture 7" descr="soul cake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00" y="4495800"/>
            <a:ext cx="3581400" cy="20193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>
                <a:solidFill>
                  <a:schemeClr val="bg1"/>
                </a:solidFill>
                <a:latin typeface="Chiller" pitchFamily="82" charset="0"/>
              </a:rPr>
              <a:t>then children…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The practice, which was referred to as "going a-souling" was eventually taken up by children who would visit the houses in their neighborhood and be given ale, food, and money. </a:t>
            </a:r>
          </a:p>
        </p:txBody>
      </p:sp>
      <p:pic>
        <p:nvPicPr>
          <p:cNvPr id="22535" name="Picture 7" descr="N0037-Beggar-boy-rainy-nig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3810000"/>
            <a:ext cx="3124200" cy="2743200"/>
          </a:xfrm>
          <a:prstGeom prst="rect">
            <a:avLst/>
          </a:prstGeom>
          <a:noFill/>
        </p:spPr>
      </p:pic>
      <p:graphicFrame>
        <p:nvGraphicFramePr>
          <p:cNvPr id="22538" name="Object 10"/>
          <p:cNvGraphicFramePr>
            <a:graphicFrameLocks noChangeAspect="1"/>
          </p:cNvGraphicFramePr>
          <p:nvPr>
            <p:ph sz="half" idx="2"/>
          </p:nvPr>
        </p:nvGraphicFramePr>
        <p:xfrm>
          <a:off x="5638800" y="2057400"/>
          <a:ext cx="3124200" cy="1762125"/>
        </p:xfrm>
        <a:graphic>
          <a:graphicData uri="http://schemas.openxmlformats.org/presentationml/2006/ole">
            <p:oleObj spid="_x0000_s22538" name="Clip" r:id="rId5" imgW="2629267" imgH="1762371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>
                <a:solidFill>
                  <a:schemeClr val="bg1"/>
                </a:solidFill>
                <a:latin typeface="Chiller" pitchFamily="82" charset="0"/>
              </a:rPr>
              <a:t>Today: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Children still go from house-to-house, but instead of ale, </a:t>
            </a:r>
            <a:r>
              <a:rPr lang="en-US" dirty="0" smtClean="0"/>
              <a:t>food </a:t>
            </a:r>
            <a:r>
              <a:rPr lang="en-US" dirty="0"/>
              <a:t>and money, they get candy.</a:t>
            </a:r>
          </a:p>
        </p:txBody>
      </p:sp>
      <p:pic>
        <p:nvPicPr>
          <p:cNvPr id="25605" name="Picture 5" descr="pumkinnacotum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3962400"/>
            <a:ext cx="60198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bg1"/>
                </a:solidFill>
                <a:latin typeface="Chiller" pitchFamily="82" charset="0"/>
              </a:rPr>
              <a:t>With Irish Immigration…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1848, millions of Irish emigrants poured into America as a result of the potato famine. They brought with them their traditions of </a:t>
            </a:r>
            <a:r>
              <a:rPr lang="en-US" i="1" dirty="0"/>
              <a:t>Halloween</a:t>
            </a:r>
            <a:r>
              <a:rPr lang="en-US" dirty="0"/>
              <a:t>. </a:t>
            </a:r>
          </a:p>
        </p:txBody>
      </p:sp>
      <p:pic>
        <p:nvPicPr>
          <p:cNvPr id="40965" name="Picture 5" descr="irish-tena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4343400"/>
            <a:ext cx="4686300" cy="2047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bg1"/>
                </a:solidFill>
                <a:latin typeface="Chiller" pitchFamily="82" charset="0"/>
              </a:rPr>
              <a:t>Halloween came to America.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They called Halloween </a:t>
            </a:r>
            <a:r>
              <a:rPr lang="en-US" i="1"/>
              <a:t>Oidche Shamhna</a:t>
            </a:r>
            <a:r>
              <a:rPr lang="en-US"/>
              <a:t> (`Night of Samhain'), as their ancestors had, and kept the traditional observances.</a:t>
            </a:r>
          </a:p>
          <a:p>
            <a:endParaRPr lang="en-US"/>
          </a:p>
        </p:txBody>
      </p:sp>
      <p:pic>
        <p:nvPicPr>
          <p:cNvPr id="41989" name="Picture 5" descr="samh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4191000"/>
            <a:ext cx="51054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>
                <a:solidFill>
                  <a:schemeClr val="bg1"/>
                </a:solidFill>
                <a:latin typeface="Chiller" pitchFamily="82" charset="0"/>
              </a:rPr>
              <a:t>The Jack-O-Lantern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Irish used to carry turnips with candles in them to light their way at night and to scare away ghosts..</a:t>
            </a:r>
          </a:p>
        </p:txBody>
      </p:sp>
      <p:pic>
        <p:nvPicPr>
          <p:cNvPr id="26637" name="Picture 13" descr="turnip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3657600"/>
            <a:ext cx="497205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b="1">
                <a:solidFill>
                  <a:schemeClr val="bg1"/>
                </a:solidFill>
                <a:latin typeface="Chiller" pitchFamily="82" charset="0"/>
              </a:rPr>
              <a:t>When they arrived in America they found </a:t>
            </a:r>
            <a:br>
              <a:rPr lang="en-US" sz="2800" b="1">
                <a:solidFill>
                  <a:schemeClr val="bg1"/>
                </a:solidFill>
                <a:latin typeface="Chiller" pitchFamily="82" charset="0"/>
              </a:rPr>
            </a:br>
            <a:r>
              <a:rPr lang="en-US" sz="2800" b="1">
                <a:solidFill>
                  <a:schemeClr val="bg1"/>
                </a:solidFill>
                <a:latin typeface="Chiller" pitchFamily="82" charset="0"/>
              </a:rPr>
              <a:t>that pumpkins were both plentiful and easier to carve than turnips.</a:t>
            </a:r>
            <a:r>
              <a:rPr lang="en-US" sz="4000"/>
              <a:t>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7772400" cy="4114800"/>
          </a:xfrm>
        </p:spPr>
        <p:txBody>
          <a:bodyPr/>
          <a:lstStyle/>
          <a:p>
            <a:endParaRPr lang="en-GB">
              <a:solidFill>
                <a:schemeClr val="bg1"/>
              </a:solidFill>
              <a:latin typeface="Chiller" pitchFamily="82" charset="0"/>
            </a:endParaRPr>
          </a:p>
        </p:txBody>
      </p:sp>
      <p:pic>
        <p:nvPicPr>
          <p:cNvPr id="27657" name="Picture 9" descr="IMG_586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981200"/>
            <a:ext cx="3429000" cy="4495800"/>
          </a:xfrm>
          <a:prstGeom prst="rect">
            <a:avLst/>
          </a:prstGeom>
          <a:noFill/>
        </p:spPr>
      </p:pic>
      <p:pic>
        <p:nvPicPr>
          <p:cNvPr id="27661" name="Picture 13" descr="041030-0108cs-pumpkin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2057400"/>
            <a:ext cx="47244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chemeClr val="bg1"/>
                </a:solidFill>
                <a:latin typeface="Chiller" pitchFamily="82" charset="0"/>
              </a:rPr>
              <a:t>Now, Jack-O-Lanterns are used for decorating people’s homes.</a:t>
            </a:r>
          </a:p>
        </p:txBody>
      </p:sp>
      <p:pic>
        <p:nvPicPr>
          <p:cNvPr id="43012" name="Picture 4" descr="Concord_MA_Fall_102604_230_Home_Halloween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895600" y="2057400"/>
            <a:ext cx="3581400" cy="43434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chemeClr val="bg1"/>
                </a:solidFill>
                <a:latin typeface="Chiller" pitchFamily="82" charset="0"/>
              </a:rPr>
              <a:t>People have recently started carving less traditional Jack-O-Lanterns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8677" name="Picture 5" descr="Dragon-4%20pumpk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09800"/>
            <a:ext cx="2857500" cy="3810000"/>
          </a:xfrm>
          <a:prstGeom prst="rect">
            <a:avLst/>
          </a:prstGeom>
          <a:noFill/>
        </p:spPr>
      </p:pic>
      <p:pic>
        <p:nvPicPr>
          <p:cNvPr id="28679" name="Picture 7" descr="AtlasGiantPumpkin%20(2)____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2209800"/>
            <a:ext cx="2857500" cy="3810000"/>
          </a:xfrm>
          <a:prstGeom prst="rect">
            <a:avLst/>
          </a:prstGeom>
          <a:noFill/>
        </p:spPr>
      </p:pic>
      <p:pic>
        <p:nvPicPr>
          <p:cNvPr id="28681" name="Picture 9" descr="WitchesBrew3%20(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2209800"/>
            <a:ext cx="28575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chemeClr val="bg1"/>
                </a:solidFill>
                <a:latin typeface="Chiller" pitchFamily="82" charset="0"/>
              </a:rPr>
              <a:t>Today people go to parties…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25" name="Picture 5" descr="54_Halloween_Part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057400"/>
            <a:ext cx="76962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800" b="1" u="sng">
                <a:solidFill>
                  <a:schemeClr val="bg1"/>
                </a:solidFill>
                <a:latin typeface="Chiller" pitchFamily="82" charset="0"/>
              </a:rPr>
              <a:t>Origins</a:t>
            </a:r>
            <a:endParaRPr lang="en-US" b="1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Halloween began two thousand years ago in Ireland, England, and Northern France with the ancient religion of the Celts (Paganism). </a:t>
            </a:r>
          </a:p>
        </p:txBody>
      </p:sp>
      <p:pic>
        <p:nvPicPr>
          <p:cNvPr id="10246" name="Picture 1030" descr="bb_tab_scotland_celts_d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3733800"/>
            <a:ext cx="4533900" cy="26860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solidFill>
                  <a:schemeClr val="bg1"/>
                </a:solidFill>
                <a:latin typeface="Chiller" pitchFamily="82" charset="0"/>
              </a:rPr>
              <a:t>Take their kids trick-or-treating.…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1749" name="Picture 5" descr="Ryan_trick_trea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2209800"/>
            <a:ext cx="6400800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bg1"/>
                </a:solidFill>
                <a:latin typeface="Chiller" pitchFamily="82" charset="0"/>
              </a:rPr>
              <a:t>And eat lots of candy!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2773" name="Picture 5" descr="20051031-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133600"/>
            <a:ext cx="7391400" cy="4067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371600"/>
          </a:xfrm>
        </p:spPr>
        <p:txBody>
          <a:bodyPr/>
          <a:lstStyle/>
          <a:p>
            <a:r>
              <a:rPr lang="en-US" sz="4000" b="1">
                <a:solidFill>
                  <a:schemeClr val="bg1"/>
                </a:solidFill>
                <a:latin typeface="Chiller" pitchFamily="82" charset="0"/>
              </a:rPr>
              <a:t>If you don’t give candy to a trick-or-treater…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3797" name="Picture 5" descr="front%20do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1752600"/>
            <a:ext cx="3781425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bg1"/>
                </a:solidFill>
                <a:latin typeface="Chiller" pitchFamily="82" charset="0"/>
              </a:rPr>
              <a:t>This could happen to you!</a:t>
            </a:r>
          </a:p>
        </p:txBody>
      </p:sp>
      <p:pic>
        <p:nvPicPr>
          <p:cNvPr id="34821" name="Picture 5" descr="T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362200"/>
            <a:ext cx="3657600" cy="3429000"/>
          </a:xfrm>
          <a:prstGeom prst="rect">
            <a:avLst/>
          </a:prstGeom>
          <a:noFill/>
        </p:spPr>
      </p:pic>
      <p:pic>
        <p:nvPicPr>
          <p:cNvPr id="34824" name="Picture 8" descr="im00130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4876800" y="2362200"/>
            <a:ext cx="3657600" cy="34290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>
                <a:solidFill>
                  <a:schemeClr val="bg1"/>
                </a:solidFill>
                <a:latin typeface="Chiller" pitchFamily="82" charset="0"/>
              </a:rPr>
              <a:t>Bibliography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2117725" y="2479675"/>
            <a:ext cx="5324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tx1"/>
                </a:solidFill>
                <a:latin typeface="Times New Roman" pitchFamily="18" charset="0"/>
              </a:rPr>
              <a:t>www.wilstar.com/holidays/hallown.htm</a:t>
            </a:r>
            <a:endParaRPr 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2209800" y="3200400"/>
            <a:ext cx="4857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tx1"/>
                </a:solidFill>
                <a:latin typeface="Times New Roman" pitchFamily="18" charset="0"/>
              </a:rPr>
              <a:t>www.historychannel.com/halloween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1981200" y="4495800"/>
            <a:ext cx="5311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tx1"/>
                </a:solidFill>
                <a:latin typeface="Times New Roman" pitchFamily="18" charset="0"/>
              </a:rPr>
              <a:t>www.fni.com/heritage/oct97/historyhall</a:t>
            </a:r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1219200" y="3810000"/>
            <a:ext cx="7583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tx1"/>
                </a:solidFill>
                <a:latin typeface="Times New Roman" pitchFamily="18" charset="0"/>
              </a:rPr>
              <a:t>http://en.wikipedia.org/wiki/All_Souls_Day#Pagan_roots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819400"/>
            <a:ext cx="7772400" cy="1143000"/>
          </a:xfrm>
        </p:spPr>
        <p:txBody>
          <a:bodyPr/>
          <a:lstStyle/>
          <a:p>
            <a:r>
              <a:rPr lang="en-US" sz="6600" b="1">
                <a:solidFill>
                  <a:schemeClr val="tx1"/>
                </a:solidFill>
                <a:latin typeface="Chiller" pitchFamily="82" charset="0"/>
              </a:rPr>
              <a:t>The End</a:t>
            </a:r>
            <a:endParaRPr lang="en-US" sz="6600" b="1">
              <a:latin typeface="Chiller" pitchFamily="82" charset="0"/>
            </a:endParaRPr>
          </a:p>
        </p:txBody>
      </p:sp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2286000" y="4191000"/>
          <a:ext cx="3429000" cy="2286000"/>
        </p:xfrm>
        <a:graphic>
          <a:graphicData uri="http://schemas.openxmlformats.org/presentationml/2006/ole">
            <p:oleObj spid="_x0000_s16385" name="Clip" r:id="rId5" imgW="1368720" imgH="1319400" progId="">
              <p:embed/>
            </p:oleObj>
          </a:graphicData>
        </a:graphic>
      </p:graphicFrame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838200" y="381000"/>
            <a:ext cx="7239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en-US" b="1" u="sng"/>
              <a:t>Happy Halloween!</a:t>
            </a:r>
          </a:p>
        </p:txBody>
      </p:sp>
      <p:pic>
        <p:nvPicPr>
          <p:cNvPr id="16390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2" name="Cat Screetch 01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495800" y="2895600"/>
            <a:ext cx="304800" cy="304800"/>
          </a:xfrm>
          <a:prstGeom prst="rect">
            <a:avLst/>
          </a:prstGeom>
          <a:noFill/>
        </p:spPr>
      </p:pic>
      <p:pic>
        <p:nvPicPr>
          <p:cNvPr id="16391" name="Picture 7" descr="halloweenain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14400" y="457200"/>
            <a:ext cx="5410200" cy="7334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4" fill="hold"/>
                                        <p:tgtEl>
                                          <p:spTgt spid="163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90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609600" y="2209800"/>
            <a:ext cx="7920038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GB" sz="2400">
                <a:solidFill>
                  <a:schemeClr val="tx1"/>
                </a:solidFill>
                <a:latin typeface="Arial" charset="0"/>
                <a:cs typeface="Arial" charset="0"/>
              </a:rPr>
              <a:t>This powerpoint was kindly donated to </a:t>
            </a:r>
            <a:r>
              <a:rPr lang="en-GB" sz="2400">
                <a:solidFill>
                  <a:schemeClr val="tx1"/>
                </a:solidFill>
                <a:latin typeface="Arial" charset="0"/>
                <a:cs typeface="Arial" charset="0"/>
                <a:hlinkClick r:id="rId3"/>
              </a:rPr>
              <a:t>www.worldofteaching.com</a:t>
            </a:r>
            <a:endParaRPr lang="en-GB" sz="240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en-GB" sz="240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en-GB" sz="240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en-GB" sz="240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en-GB" sz="240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n-GB" sz="2400">
                <a:solidFill>
                  <a:schemeClr val="tx1"/>
                </a:solidFill>
                <a:latin typeface="Arial" charset="0"/>
                <a:cs typeface="Arial" charset="0"/>
                <a:hlinkClick r:id="rId3"/>
              </a:rPr>
              <a:t>http://www.worldofteaching.com</a:t>
            </a:r>
            <a:r>
              <a:rPr lang="en-GB" sz="2400">
                <a:solidFill>
                  <a:schemeClr val="tx1"/>
                </a:solidFill>
                <a:latin typeface="Arial" charset="0"/>
                <a:cs typeface="Arial" charset="0"/>
              </a:rPr>
              <a:t> is home to over a thousand powerpoints submitted by teachers. This is a completely free site and requires no registration. Please visit and I hope it will help in your teaching.</a:t>
            </a:r>
            <a:endParaRPr lang="en-US" sz="24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800" b="1">
                <a:solidFill>
                  <a:schemeClr val="bg1"/>
                </a:solidFill>
                <a:latin typeface="Chiller" pitchFamily="82" charset="0"/>
              </a:rPr>
              <a:t>They celebrated their New</a:t>
            </a:r>
            <a:r>
              <a:rPr lang="en-US" sz="4800" b="1" u="sng">
                <a:solidFill>
                  <a:schemeClr val="bg1"/>
                </a:solidFill>
                <a:latin typeface="Chiller" pitchFamily="82" charset="0"/>
              </a:rPr>
              <a:t> </a:t>
            </a:r>
            <a:r>
              <a:rPr lang="en-US" sz="4800" b="1">
                <a:solidFill>
                  <a:schemeClr val="bg1"/>
                </a:solidFill>
                <a:latin typeface="Chiller" pitchFamily="82" charset="0"/>
              </a:rPr>
              <a:t>Year on November 1</a:t>
            </a:r>
            <a:r>
              <a:rPr lang="en-US" sz="4800" b="1" baseline="30000">
                <a:solidFill>
                  <a:schemeClr val="bg1"/>
                </a:solidFill>
                <a:latin typeface="Chiller" pitchFamily="82" charset="0"/>
              </a:rPr>
              <a:t>st</a:t>
            </a:r>
            <a:r>
              <a:rPr lang="en-US" sz="4800" b="1">
                <a:solidFill>
                  <a:schemeClr val="bg1"/>
                </a:solidFill>
                <a:latin typeface="Chiller" pitchFamily="82" charset="0"/>
              </a:rPr>
              <a:t>.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day marked the beginning of the dark, cold winter, a time of year that was often associated with human death. </a:t>
            </a:r>
          </a:p>
        </p:txBody>
      </p:sp>
      <p:pic>
        <p:nvPicPr>
          <p:cNvPr id="18437" name="Picture 5" descr="dar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3657600"/>
            <a:ext cx="5715000" cy="2762250"/>
          </a:xfrm>
          <a:prstGeom prst="rect">
            <a:avLst/>
          </a:prstGeom>
          <a:noFill/>
        </p:spPr>
      </p:pic>
      <p:pic>
        <p:nvPicPr>
          <p:cNvPr id="18439" name="Picture 7" descr="GRIM%20REAPER~RR~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3962400"/>
            <a:ext cx="24384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800" b="1" u="sng">
                <a:solidFill>
                  <a:schemeClr val="bg1"/>
                </a:solidFill>
                <a:latin typeface="Chiller" pitchFamily="82" charset="0"/>
              </a:rPr>
              <a:t>Samhain (</a:t>
            </a:r>
            <a:r>
              <a:rPr lang="en-US" sz="4800" b="1" i="1" u="sng">
                <a:solidFill>
                  <a:schemeClr val="bg1"/>
                </a:solidFill>
                <a:latin typeface="Chiller" pitchFamily="82" charset="0"/>
              </a:rPr>
              <a:t>sow-in)</a:t>
            </a:r>
            <a:endParaRPr lang="en-US" sz="4800" b="1" u="sng">
              <a:solidFill>
                <a:schemeClr val="bg1"/>
              </a:solidFill>
              <a:latin typeface="Chiller" pitchFamily="82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On the night of October 31, they celebrated </a:t>
            </a:r>
            <a:r>
              <a:rPr lang="en-US" i="1"/>
              <a:t>Samhain</a:t>
            </a:r>
            <a:r>
              <a:rPr lang="en-US"/>
              <a:t>, when it was believed that the ghosts of the dead returned to earth. </a:t>
            </a:r>
          </a:p>
        </p:txBody>
      </p:sp>
      <p:pic>
        <p:nvPicPr>
          <p:cNvPr id="19461" name="Picture 5" descr="ghosts_dangerou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3886200"/>
            <a:ext cx="4572000" cy="2971800"/>
          </a:xfrm>
          <a:prstGeom prst="rect">
            <a:avLst/>
          </a:prstGeom>
          <a:noFill/>
        </p:spPr>
      </p:pic>
      <p:pic>
        <p:nvPicPr>
          <p:cNvPr id="19462" name="Picture 6" descr="ANIghostFlareC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600" y="4953000"/>
            <a:ext cx="1143000" cy="1524000"/>
          </a:xfrm>
          <a:prstGeom prst="rect">
            <a:avLst/>
          </a:prstGeom>
          <a:noFill/>
        </p:spPr>
      </p:pic>
      <p:pic>
        <p:nvPicPr>
          <p:cNvPr id="19463" name="Picture 7" descr="ANIghostFlareC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6200" y="4572000"/>
            <a:ext cx="762000" cy="1066800"/>
          </a:xfrm>
          <a:prstGeom prst="rect">
            <a:avLst/>
          </a:prstGeom>
          <a:noFill/>
        </p:spPr>
      </p:pic>
      <p:pic>
        <p:nvPicPr>
          <p:cNvPr id="19464" name="Picture 8" descr="ANIghostFlareC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4648200"/>
            <a:ext cx="533400" cy="762000"/>
          </a:xfrm>
          <a:prstGeom prst="rect">
            <a:avLst/>
          </a:prstGeom>
          <a:noFill/>
        </p:spPr>
      </p:pic>
      <p:pic>
        <p:nvPicPr>
          <p:cNvPr id="19465" name="Picture 9" descr="ANIghostFlareC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5029200"/>
            <a:ext cx="1905000" cy="1828800"/>
          </a:xfrm>
          <a:prstGeom prst="rect">
            <a:avLst/>
          </a:prstGeom>
          <a:noFill/>
        </p:spPr>
      </p:pic>
      <p:pic>
        <p:nvPicPr>
          <p:cNvPr id="19466" name="Picture 10" descr="ANIghostFlareC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00" y="3962400"/>
            <a:ext cx="457200" cy="762000"/>
          </a:xfrm>
          <a:prstGeom prst="rect">
            <a:avLst/>
          </a:prstGeom>
          <a:noFill/>
        </p:spPr>
      </p:pic>
      <p:pic>
        <p:nvPicPr>
          <p:cNvPr id="19467" name="Picture 11" descr="ANIghostFlareC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4191000"/>
            <a:ext cx="381000" cy="533400"/>
          </a:xfrm>
          <a:prstGeom prst="rect">
            <a:avLst/>
          </a:prstGeom>
          <a:noFill/>
        </p:spPr>
      </p:pic>
      <p:pic>
        <p:nvPicPr>
          <p:cNvPr id="19468" name="Picture 1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3ghosts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419600" y="3505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3ghost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576" fill="hold"/>
                                        <p:tgtEl>
                                          <p:spTgt spid="194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68"/>
                </p:tgtEl>
              </p:cMediaNode>
            </p:audio>
          </p:childTnLst>
        </p:cTn>
      </p:par>
    </p:tnLst>
    <p:bldLst>
      <p:bldP spid="19458" grpId="0"/>
      <p:bldP spid="1945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u="sng">
                <a:solidFill>
                  <a:schemeClr val="bg1"/>
                </a:solidFill>
                <a:latin typeface="Chiller" pitchFamily="82" charset="0"/>
              </a:rPr>
              <a:t>Costumes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People thought that they would encounter ghosts if they left their homes… </a:t>
            </a:r>
          </a:p>
        </p:txBody>
      </p:sp>
      <p:pic>
        <p:nvPicPr>
          <p:cNvPr id="20488" name="Picture 8" descr="ANIghoul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3276600"/>
            <a:ext cx="3048000" cy="3124200"/>
          </a:xfrm>
          <a:prstGeom prst="rect">
            <a:avLst/>
          </a:prstGeom>
          <a:noFill/>
        </p:spPr>
      </p:pic>
      <p:pic>
        <p:nvPicPr>
          <p:cNvPr id="20490" name="Picture 10" descr="17k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4876800"/>
            <a:ext cx="1143000" cy="1676400"/>
          </a:xfrm>
          <a:prstGeom prst="rect">
            <a:avLst/>
          </a:prstGeom>
          <a:noFill/>
        </p:spPr>
      </p:pic>
      <p:pic>
        <p:nvPicPr>
          <p:cNvPr id="20494" name="Picture 14" descr="16k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91400" y="3352800"/>
            <a:ext cx="1295400" cy="1828800"/>
          </a:xfrm>
          <a:prstGeom prst="rect">
            <a:avLst/>
          </a:prstGeom>
          <a:noFill/>
        </p:spPr>
      </p:pic>
      <p:pic>
        <p:nvPicPr>
          <p:cNvPr id="20496" name="Picture 16" descr="27k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3962400"/>
            <a:ext cx="1952625" cy="1981200"/>
          </a:xfrm>
          <a:prstGeom prst="rect">
            <a:avLst/>
          </a:prstGeom>
          <a:noFill/>
        </p:spPr>
      </p:pic>
      <p:pic>
        <p:nvPicPr>
          <p:cNvPr id="20498" name="Picture 18" descr="25k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90800" y="4343400"/>
            <a:ext cx="1609725" cy="1857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>
                <a:solidFill>
                  <a:schemeClr val="bg1"/>
                </a:solidFill>
                <a:latin typeface="Chiller" pitchFamily="82" charset="0"/>
              </a:rPr>
              <a:t>So they wore costumes.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way, the ghosts couldn’t recognize them!</a:t>
            </a:r>
          </a:p>
        </p:txBody>
      </p:sp>
      <p:pic>
        <p:nvPicPr>
          <p:cNvPr id="21509" name="Picture 5" descr="Costum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2667000"/>
            <a:ext cx="3810000" cy="3371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>
                <a:solidFill>
                  <a:schemeClr val="bg1"/>
                </a:solidFill>
                <a:latin typeface="Chiller" pitchFamily="82" charset="0"/>
              </a:rPr>
              <a:t>The Christian Influence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As the influence of Christianity spread into Celtic lands, in the 7</a:t>
            </a:r>
            <a:r>
              <a:rPr lang="en-US" baseline="30000"/>
              <a:t>th</a:t>
            </a:r>
            <a:r>
              <a:rPr lang="en-US"/>
              <a:t> century, Pope Boniface IV introduced </a:t>
            </a:r>
            <a:r>
              <a:rPr lang="en-US" i="1"/>
              <a:t>All Saints' Day</a:t>
            </a:r>
            <a:r>
              <a:rPr lang="en-US"/>
              <a:t>, a time to honor saints and martyrs, to replace the Pagan festival of </a:t>
            </a:r>
            <a:r>
              <a:rPr lang="en-US" i="1"/>
              <a:t>Samhain</a:t>
            </a:r>
            <a:r>
              <a:rPr lang="en-US"/>
              <a:t>. It was observed on May 13</a:t>
            </a:r>
            <a:r>
              <a:rPr lang="en-US" baseline="30000"/>
              <a:t>th</a:t>
            </a:r>
            <a:r>
              <a:rPr lang="en-US"/>
              <a:t>. </a:t>
            </a:r>
            <a:br>
              <a:rPr lang="en-US"/>
            </a:br>
            <a:endParaRPr lang="en-US"/>
          </a:p>
        </p:txBody>
      </p:sp>
      <p:pic>
        <p:nvPicPr>
          <p:cNvPr id="37893" name="Picture 5" descr="saintb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4476750"/>
            <a:ext cx="1628775" cy="238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bg1"/>
                </a:solidFill>
                <a:latin typeface="Chiller" pitchFamily="82" charset="0"/>
              </a:rPr>
              <a:t>A change of date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 834, Pope Gregory III moved </a:t>
            </a:r>
            <a:r>
              <a:rPr lang="en-US" i="1"/>
              <a:t>All Saint's Day</a:t>
            </a:r>
            <a:r>
              <a:rPr lang="en-US"/>
              <a:t> from May 13</a:t>
            </a:r>
            <a:r>
              <a:rPr lang="en-US" baseline="30000"/>
              <a:t>th</a:t>
            </a:r>
            <a:r>
              <a:rPr lang="en-US"/>
              <a:t>  to Nov. 1</a:t>
            </a:r>
            <a:r>
              <a:rPr lang="en-US" baseline="30000"/>
              <a:t>st</a:t>
            </a:r>
            <a:r>
              <a:rPr lang="en-US"/>
              <a:t>. Oct. 31</a:t>
            </a:r>
            <a:r>
              <a:rPr lang="en-US" baseline="30000"/>
              <a:t>st</a:t>
            </a:r>
            <a:r>
              <a:rPr lang="en-US"/>
              <a:t> thus became </a:t>
            </a:r>
            <a:r>
              <a:rPr lang="en-US" i="1"/>
              <a:t>All Hallows' Eve</a:t>
            </a:r>
            <a:r>
              <a:rPr lang="en-US"/>
              <a:t> ('hallow' means 'saint').</a:t>
            </a:r>
          </a:p>
        </p:txBody>
      </p:sp>
      <p:pic>
        <p:nvPicPr>
          <p:cNvPr id="38917" name="Picture 5" descr="0318gr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3886200"/>
            <a:ext cx="22098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bg1"/>
                </a:solidFill>
                <a:latin typeface="Chiller" pitchFamily="82" charset="0"/>
              </a:rPr>
              <a:t>All Souls Day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SPSS Marker Set" pitchFamily="2" charset="2"/>
              <a:buNone/>
            </a:pPr>
            <a:r>
              <a:rPr lang="en-US"/>
              <a:t>November 2</a:t>
            </a:r>
            <a:r>
              <a:rPr lang="en-US" baseline="30000"/>
              <a:t>nd</a:t>
            </a:r>
            <a:r>
              <a:rPr lang="en-US"/>
              <a:t>, called </a:t>
            </a:r>
            <a:r>
              <a:rPr lang="en-US" i="1"/>
              <a:t>All Souls Day, is</a:t>
            </a:r>
            <a:r>
              <a:rPr lang="en-US"/>
              <a:t> the day set apart in the Roman Catholic Church for the commemoration of the dead. </a:t>
            </a:r>
          </a:p>
        </p:txBody>
      </p:sp>
      <p:pic>
        <p:nvPicPr>
          <p:cNvPr id="39941" name="Picture 5" descr="Allsou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3810000"/>
            <a:ext cx="25146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esty">
  <a:themeElements>
    <a:clrScheme name="Zesty 8">
      <a:dk1>
        <a:srgbClr val="000000"/>
      </a:dk1>
      <a:lt1>
        <a:srgbClr val="FF9900"/>
      </a:lt1>
      <a:dk2>
        <a:srgbClr val="FFFFFF"/>
      </a:dk2>
      <a:lt2>
        <a:srgbClr val="000000"/>
      </a:lt2>
      <a:accent1>
        <a:srgbClr val="FF0000"/>
      </a:accent1>
      <a:accent2>
        <a:srgbClr val="800080"/>
      </a:accent2>
      <a:accent3>
        <a:srgbClr val="FFCAAA"/>
      </a:accent3>
      <a:accent4>
        <a:srgbClr val="000000"/>
      </a:accent4>
      <a:accent5>
        <a:srgbClr val="FFAAAA"/>
      </a:accent5>
      <a:accent6>
        <a:srgbClr val="730073"/>
      </a:accent6>
      <a:hlink>
        <a:srgbClr val="A50021"/>
      </a:hlink>
      <a:folHlink>
        <a:srgbClr val="996600"/>
      </a:folHlink>
    </a:clrScheme>
    <a:fontScheme name="Zesty">
      <a:majorFont>
        <a:latin typeface="Arial Black"/>
        <a:ea typeface=""/>
        <a:cs typeface=""/>
      </a:majorFont>
      <a:minorFont>
        <a:latin typeface="Joker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hiller" pitchFamily="8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hiller" pitchFamily="82" charset="0"/>
          </a:defRPr>
        </a:defPPr>
      </a:lstStyle>
    </a:lnDef>
  </a:objectDefaults>
  <a:extraClrSchemeLst>
    <a:extraClrScheme>
      <a:clrScheme name="Zesty 1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sty 2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C3399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ADCA"/>
        </a:accent5>
        <a:accent6>
          <a:srgbClr val="00005C"/>
        </a:accent6>
        <a:hlink>
          <a:srgbClr val="CC66FF"/>
        </a:hlink>
        <a:folHlink>
          <a:srgbClr val="66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sty 3">
        <a:dk1>
          <a:srgbClr val="000000"/>
        </a:dk1>
        <a:lt1>
          <a:srgbClr val="FFFFFF"/>
        </a:lt1>
        <a:dk2>
          <a:srgbClr val="F8F8F8"/>
        </a:dk2>
        <a:lt2>
          <a:srgbClr val="336699"/>
        </a:lt2>
        <a:accent1>
          <a:srgbClr val="0099FF"/>
        </a:accent1>
        <a:accent2>
          <a:srgbClr val="33CCCC"/>
        </a:accent2>
        <a:accent3>
          <a:srgbClr val="FFFFFF"/>
        </a:accent3>
        <a:accent4>
          <a:srgbClr val="000000"/>
        </a:accent4>
        <a:accent5>
          <a:srgbClr val="AACAFF"/>
        </a:accent5>
        <a:accent6>
          <a:srgbClr val="2DB9B9"/>
        </a:accent6>
        <a:hlink>
          <a:srgbClr val="CC00CC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sty 4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0000"/>
        </a:accent1>
        <a:accent2>
          <a:srgbClr val="008000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007300"/>
        </a:accent6>
        <a:hlink>
          <a:srgbClr val="FFFFFF"/>
        </a:hlink>
        <a:folHlink>
          <a:srgbClr val="00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sty 5">
        <a:dk1>
          <a:srgbClr val="000000"/>
        </a:dk1>
        <a:lt1>
          <a:srgbClr val="FFFFCC"/>
        </a:lt1>
        <a:dk2>
          <a:srgbClr val="FFFFFF"/>
        </a:dk2>
        <a:lt2>
          <a:srgbClr val="C58051"/>
        </a:lt2>
        <a:accent1>
          <a:srgbClr val="99CC00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CAE2AA"/>
        </a:accent5>
        <a:accent6>
          <a:srgbClr val="730000"/>
        </a:accent6>
        <a:hlink>
          <a:srgbClr val="FF00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sty 6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8F8F8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005CE7"/>
        </a:accent6>
        <a:hlink>
          <a:srgbClr val="FF0033"/>
        </a:hlink>
        <a:folHlink>
          <a:srgbClr val="00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sty 7">
        <a:dk1>
          <a:srgbClr val="0000CC"/>
        </a:dk1>
        <a:lt1>
          <a:srgbClr val="FFFF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0066"/>
        </a:accent2>
        <a:accent3>
          <a:srgbClr val="AAAAAA"/>
        </a:accent3>
        <a:accent4>
          <a:srgbClr val="DADADA"/>
        </a:accent4>
        <a:accent5>
          <a:srgbClr val="ADB8FF"/>
        </a:accent5>
        <a:accent6>
          <a:srgbClr val="00005C"/>
        </a:accent6>
        <a:hlink>
          <a:srgbClr val="333399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sty 8">
        <a:dk1>
          <a:srgbClr val="000000"/>
        </a:dk1>
        <a:lt1>
          <a:srgbClr val="FF9900"/>
        </a:lt1>
        <a:dk2>
          <a:srgbClr val="FFFFFF"/>
        </a:dk2>
        <a:lt2>
          <a:srgbClr val="000000"/>
        </a:lt2>
        <a:accent1>
          <a:srgbClr val="FF0000"/>
        </a:accent1>
        <a:accent2>
          <a:srgbClr val="800080"/>
        </a:accent2>
        <a:accent3>
          <a:srgbClr val="FFCAAA"/>
        </a:accent3>
        <a:accent4>
          <a:srgbClr val="000000"/>
        </a:accent4>
        <a:accent5>
          <a:srgbClr val="FFAAAA"/>
        </a:accent5>
        <a:accent6>
          <a:srgbClr val="730073"/>
        </a:accent6>
        <a:hlink>
          <a:srgbClr val="A50021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sty 9">
        <a:dk1>
          <a:srgbClr val="000000"/>
        </a:dk1>
        <a:lt1>
          <a:srgbClr val="FFFFFF"/>
        </a:lt1>
        <a:dk2>
          <a:srgbClr val="FFFFFF"/>
        </a:dk2>
        <a:lt2>
          <a:srgbClr val="FF9900"/>
        </a:lt2>
        <a:accent1>
          <a:srgbClr val="FF0000"/>
        </a:accent1>
        <a:accent2>
          <a:srgbClr val="800080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730073"/>
        </a:accent6>
        <a:hlink>
          <a:srgbClr val="A50021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Designs\ZESTY.POT</Template>
  <TotalTime>431</TotalTime>
  <Words>568</Words>
  <Application>Microsoft PowerPoint</Application>
  <PresentationFormat>On-screen Show (4:3)</PresentationFormat>
  <Paragraphs>78</Paragraphs>
  <Slides>26</Slides>
  <Notes>26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Zesty</vt:lpstr>
      <vt:lpstr>Clip</vt:lpstr>
      <vt:lpstr>Halloween</vt:lpstr>
      <vt:lpstr>Origins</vt:lpstr>
      <vt:lpstr>They celebrated their New Year on November 1st.</vt:lpstr>
      <vt:lpstr>Samhain (sow-in)</vt:lpstr>
      <vt:lpstr>Costumes</vt:lpstr>
      <vt:lpstr>So they wore costumes.</vt:lpstr>
      <vt:lpstr>The Christian Influence</vt:lpstr>
      <vt:lpstr>A change of date</vt:lpstr>
      <vt:lpstr>All Souls Day</vt:lpstr>
      <vt:lpstr>Trick-or-treating began with the poor in the 15th century…</vt:lpstr>
      <vt:lpstr>then children…</vt:lpstr>
      <vt:lpstr>Today:</vt:lpstr>
      <vt:lpstr>With Irish Immigration…</vt:lpstr>
      <vt:lpstr>Halloween came to America.</vt:lpstr>
      <vt:lpstr>The Jack-O-Lantern</vt:lpstr>
      <vt:lpstr>When they arrived in America they found  that pumpkins were both plentiful and easier to carve than turnips. </vt:lpstr>
      <vt:lpstr>Now, Jack-O-Lanterns are used for decorating people’s homes.</vt:lpstr>
      <vt:lpstr>People have recently started carving less traditional Jack-O-Lanterns</vt:lpstr>
      <vt:lpstr>Today people go to parties…</vt:lpstr>
      <vt:lpstr>Take their kids trick-or-treating.…</vt:lpstr>
      <vt:lpstr>And eat lots of candy!</vt:lpstr>
      <vt:lpstr>If you don’t give candy to a trick-or-treater…</vt:lpstr>
      <vt:lpstr>This could happen to you!</vt:lpstr>
      <vt:lpstr>Bibliography</vt:lpstr>
      <vt:lpstr>The End</vt:lpstr>
      <vt:lpstr>Slide 26</vt:lpstr>
    </vt:vector>
  </TitlesOfParts>
  <Company>Virginia Wesleyan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Halloween</dc:title>
  <dc:creator>Virginia Wesleyan College</dc:creator>
  <cp:lastModifiedBy>Lucija</cp:lastModifiedBy>
  <cp:revision>57</cp:revision>
  <dcterms:created xsi:type="dcterms:W3CDTF">2000-09-05T14:15:04Z</dcterms:created>
  <dcterms:modified xsi:type="dcterms:W3CDTF">2012-09-24T18:58:37Z</dcterms:modified>
</cp:coreProperties>
</file>