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70" r:id="rId15"/>
    <p:sldId id="267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8" autoAdjust="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CCFFA02-EAB4-484F-8123-8EF3CEB3509F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DF220C-C991-4710-9499-980E109FD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projectbritai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LIFE IN GREAT BRITAIN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 </a:t>
            </a:r>
            <a:endParaRPr lang="en-US" sz="4000" b="1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1152128" cy="797446"/>
          </a:xfrm>
          <a:prstGeom prst="rect">
            <a:avLst/>
          </a:prstGeom>
        </p:spPr>
      </p:pic>
      <p:pic>
        <p:nvPicPr>
          <p:cNvPr id="7" name="Picture 6" descr="1a01b6e7ea3ce795390cbce139885c7d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437112"/>
            <a:ext cx="1714897" cy="1237679"/>
          </a:xfrm>
          <a:prstGeom prst="rect">
            <a:avLst/>
          </a:prstGeom>
        </p:spPr>
      </p:pic>
      <p:pic>
        <p:nvPicPr>
          <p:cNvPr id="8" name="Picture 7" descr="gbp-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13176"/>
            <a:ext cx="1008112" cy="754583"/>
          </a:xfrm>
          <a:prstGeom prst="rect">
            <a:avLst/>
          </a:prstGeom>
        </p:spPr>
      </p:pic>
      <p:pic>
        <p:nvPicPr>
          <p:cNvPr id="9" name="Picture 8" descr="london ta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764704"/>
            <a:ext cx="1080120" cy="1932062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1" y="4581128"/>
            <a:ext cx="1512168" cy="950987"/>
          </a:xfrm>
          <a:prstGeom prst="rect">
            <a:avLst/>
          </a:prstGeom>
        </p:spPr>
      </p:pic>
      <p:pic>
        <p:nvPicPr>
          <p:cNvPr id="11" name="Picture 10" descr="breakfa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5877272"/>
            <a:ext cx="1170831" cy="695722"/>
          </a:xfrm>
          <a:prstGeom prst="rect">
            <a:avLst/>
          </a:prstGeom>
        </p:spPr>
      </p:pic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4221088"/>
            <a:ext cx="1152128" cy="952128"/>
          </a:xfrm>
          <a:prstGeom prst="rect">
            <a:avLst/>
          </a:prstGeom>
        </p:spPr>
      </p:pic>
      <p:pic>
        <p:nvPicPr>
          <p:cNvPr id="13" name="Picture 12" descr="english pu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5517232"/>
            <a:ext cx="1331640" cy="108012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Typical houses: </a:t>
            </a:r>
            <a:endParaRPr lang="en-US" dirty="0"/>
          </a:p>
        </p:txBody>
      </p:sp>
      <p:pic>
        <p:nvPicPr>
          <p:cNvPr id="7170" name="Picture 2" descr="C:\Documents and Settings\Lucija\Local Settings\Temporary Internet Files\Content.IE5\KSPBT1F9\MC9004381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1146820" cy="816620"/>
          </a:xfrm>
          <a:prstGeom prst="rect">
            <a:avLst/>
          </a:prstGeom>
          <a:noFill/>
        </p:spPr>
      </p:pic>
      <p:pic>
        <p:nvPicPr>
          <p:cNvPr id="5" name="Content Placeholder 4" descr="C:\Documents and Settings\ivana\My Documents\My Pictures\9987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491880" cy="24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ivana\My Documents\My Pictures\hou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2204864"/>
            <a:ext cx="2736304" cy="2069406"/>
          </a:xfrm>
          <a:prstGeom prst="rect">
            <a:avLst/>
          </a:prstGeom>
        </p:spPr>
      </p:pic>
      <p:pic>
        <p:nvPicPr>
          <p:cNvPr id="7" name="Picture 3" descr="C:\Documents and Settings\ivana\My Documents\My Pictures\19%20Keston%20Rd%20N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645024"/>
            <a:ext cx="2111896" cy="25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70000" lnSpcReduction="20000"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TRADITIONAL ENGLISH BREAKFAST</a:t>
            </a:r>
            <a:r>
              <a:rPr lang="hr-HR" dirty="0" smtClean="0"/>
              <a:t>:  </a:t>
            </a:r>
          </a:p>
          <a:p>
            <a:r>
              <a:rPr lang="hr-HR" dirty="0" smtClean="0"/>
              <a:t>bacon, eggs, sausages, tomatoes, mushrooms, baked beans, </a:t>
            </a:r>
            <a:r>
              <a:rPr lang="hr-HR" b="1" dirty="0" smtClean="0"/>
              <a:t>black pudding </a:t>
            </a:r>
            <a:r>
              <a:rPr lang="hr-HR" dirty="0" smtClean="0"/>
              <a:t>and fried bread with lots of tea or coffee.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When you have a breakfast like that in the morning, you do not need to eat much for lunch.</a:t>
            </a:r>
          </a:p>
          <a:p>
            <a:endParaRPr lang="hr-HR" dirty="0" smtClean="0"/>
          </a:p>
          <a:p>
            <a:r>
              <a:rPr lang="hr-HR" dirty="0" smtClean="0"/>
              <a:t>People don’t usually have time to prepare traditional English breakfast every day </a:t>
            </a:r>
            <a:r>
              <a:rPr lang="hr-HR" dirty="0" smtClean="0">
                <a:sym typeface="Wingdings" pitchFamily="2" charset="2"/>
              </a:rPr>
              <a:t> 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hr-HR" dirty="0" smtClean="0"/>
              <a:t>FOOD AND DRINKS</a:t>
            </a:r>
            <a:endParaRPr lang="en-US" dirty="0"/>
          </a:p>
        </p:txBody>
      </p:sp>
      <p:pic>
        <p:nvPicPr>
          <p:cNvPr id="5" name="Picture 4" descr="breakfast_fry_u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96952"/>
            <a:ext cx="2592288" cy="2160240"/>
          </a:xfrm>
          <a:prstGeom prst="rect">
            <a:avLst/>
          </a:prstGeom>
        </p:spPr>
      </p:pic>
      <p:pic>
        <p:nvPicPr>
          <p:cNvPr id="6" name="Picture 5" descr="4153705-traditional-english-breakfast--egg-sausages-beans-bacon-and-black-pud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068960"/>
            <a:ext cx="3456384" cy="204369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Breakfast</a:t>
            </a:r>
            <a:r>
              <a:rPr lang="hr-HR" dirty="0" smtClean="0"/>
              <a:t> – usually between 7 and 8 o’clock </a:t>
            </a:r>
          </a:p>
          <a:p>
            <a:pPr>
              <a:buNone/>
            </a:pPr>
            <a:r>
              <a:rPr lang="hr-HR" dirty="0" smtClean="0">
                <a:solidFill>
                  <a:schemeClr val="accent1"/>
                </a:solidFill>
              </a:rPr>
              <a:t>toast, jam, honey or marmelade, cereal, fruit, yoghurt,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accent1"/>
                </a:solidFill>
              </a:rPr>
              <a:t>pancakes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Lunch</a:t>
            </a:r>
            <a:r>
              <a:rPr lang="hr-HR" dirty="0" smtClean="0"/>
              <a:t> – usually between 12 o’clock and 2 o’clock</a:t>
            </a:r>
          </a:p>
          <a:p>
            <a:pPr>
              <a:buNone/>
            </a:pPr>
            <a:r>
              <a:rPr lang="hr-HR" dirty="0" smtClean="0">
                <a:solidFill>
                  <a:schemeClr val="accent1"/>
                </a:solidFill>
              </a:rPr>
              <a:t>A light soup, sandwich and / or salad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Children have their lunch </a:t>
            </a:r>
            <a:r>
              <a:rPr lang="hr-HR" dirty="0" smtClean="0">
                <a:solidFill>
                  <a:srgbClr val="FF0000"/>
                </a:solidFill>
              </a:rPr>
              <a:t>at school</a:t>
            </a:r>
            <a:r>
              <a:rPr lang="hr-HR" dirty="0" smtClean="0"/>
              <a:t>.</a:t>
            </a:r>
          </a:p>
          <a:p>
            <a:endParaRPr lang="hr-HR" dirty="0" smtClean="0"/>
          </a:p>
        </p:txBody>
      </p:sp>
      <p:pic>
        <p:nvPicPr>
          <p:cNvPr id="2051" name="Picture 3" descr="C:\Documents and Settings\Lucija\Local Settings\Temporary Internet Files\Content.IE5\KSPBT1F9\MC9002334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1368152" cy="1028748"/>
          </a:xfrm>
          <a:prstGeom prst="rect">
            <a:avLst/>
          </a:prstGeom>
          <a:noFill/>
        </p:spPr>
      </p:pic>
      <p:pic>
        <p:nvPicPr>
          <p:cNvPr id="2052" name="Picture 4" descr="C:\Documents and Settings\Lucija\Local Settings\Temporary Internet Files\Content.IE5\7G3FPZVJ\MC9002336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1294561" cy="1049447"/>
          </a:xfrm>
          <a:prstGeom prst="rect">
            <a:avLst/>
          </a:prstGeom>
          <a:noFill/>
        </p:spPr>
      </p:pic>
      <p:pic>
        <p:nvPicPr>
          <p:cNvPr id="2053" name="Picture 5" descr="C:\Documents and Settings\Lucija\Local Settings\Temporary Internet Files\Content.IE5\KSPBT1F9\MC9002342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88840"/>
            <a:ext cx="1361288" cy="1072750"/>
          </a:xfrm>
          <a:prstGeom prst="rect">
            <a:avLst/>
          </a:prstGeom>
          <a:noFill/>
        </p:spPr>
      </p:pic>
      <p:pic>
        <p:nvPicPr>
          <p:cNvPr id="2055" name="Picture 7" descr="C:\Documents and Settings\Lucija\Local Settings\Temporary Internet Files\Content.IE5\KSPBT1F9\MC9003840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1152129" cy="1036027"/>
          </a:xfrm>
          <a:prstGeom prst="rect">
            <a:avLst/>
          </a:prstGeom>
          <a:noFill/>
        </p:spPr>
      </p:pic>
      <p:pic>
        <p:nvPicPr>
          <p:cNvPr id="2056" name="Picture 8" descr="C:\Documents and Settings\Lucija\Local Settings\Temporary Internet Files\Content.IE5\ZYOYNFE2\MC90021552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517232"/>
            <a:ext cx="2409476" cy="1052045"/>
          </a:xfrm>
          <a:prstGeom prst="rect">
            <a:avLst/>
          </a:prstGeom>
          <a:noFill/>
        </p:spPr>
      </p:pic>
      <p:pic>
        <p:nvPicPr>
          <p:cNvPr id="2057" name="Picture 9" descr="C:\Documents and Settings\Lucija\Local Settings\Temporary Internet Files\Content.IE5\ZYOYNFE2\MC90026438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077072"/>
            <a:ext cx="1259632" cy="981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Dinner  </a:t>
            </a:r>
            <a:r>
              <a:rPr lang="hr-HR" sz="3600" dirty="0" smtClean="0"/>
              <a:t>(between 6 and 7 o’clock in the evening)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smtClean="0">
                <a:solidFill>
                  <a:srgbClr val="FF0000"/>
                </a:solidFill>
              </a:rPr>
              <a:t>The most important </a:t>
            </a:r>
            <a:r>
              <a:rPr lang="hr-HR" u="sng" dirty="0" smtClean="0"/>
              <a:t>meal </a:t>
            </a:r>
            <a:r>
              <a:rPr lang="hr-HR" dirty="0" smtClean="0"/>
              <a:t>of the day.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Meat or fish with potatoes and vegetables</a:t>
            </a:r>
          </a:p>
          <a:p>
            <a:r>
              <a:rPr lang="hr-HR" dirty="0" smtClean="0"/>
              <a:t>Pasta, spaghetti, lasagne...</a:t>
            </a:r>
          </a:p>
          <a:p>
            <a:r>
              <a:rPr lang="hr-HR" dirty="0" smtClean="0"/>
              <a:t>Dessert</a:t>
            </a:r>
          </a:p>
          <a:p>
            <a:endParaRPr lang="en-US" dirty="0"/>
          </a:p>
        </p:txBody>
      </p:sp>
      <p:pic>
        <p:nvPicPr>
          <p:cNvPr id="3074" name="Picture 2" descr="C:\Documents and Settings\Lucija\Local Settings\Temporary Internet Files\Content.IE5\1IMOY3Y6\MC9002334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1694507" cy="1392725"/>
          </a:xfrm>
          <a:prstGeom prst="rect">
            <a:avLst/>
          </a:prstGeom>
          <a:noFill/>
        </p:spPr>
      </p:pic>
      <p:pic>
        <p:nvPicPr>
          <p:cNvPr id="3076" name="Picture 4" descr="C:\Documents and Settings\Lucija\Local Settings\Temporary Internet Files\Content.IE5\KSPBT1F9\MC9001124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17032"/>
            <a:ext cx="1620688" cy="1038547"/>
          </a:xfrm>
          <a:prstGeom prst="rect">
            <a:avLst/>
          </a:prstGeom>
          <a:noFill/>
        </p:spPr>
      </p:pic>
      <p:pic>
        <p:nvPicPr>
          <p:cNvPr id="3077" name="Picture 5" descr="C:\Documents and Settings\Lucija\Local Settings\Temporary Internet Files\Content.IE5\ZYOYNFE2\MC90028562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8"/>
            <a:ext cx="1826057" cy="1321308"/>
          </a:xfrm>
          <a:prstGeom prst="rect">
            <a:avLst/>
          </a:prstGeom>
          <a:noFill/>
        </p:spPr>
      </p:pic>
      <p:pic>
        <p:nvPicPr>
          <p:cNvPr id="3080" name="Picture 8" descr="C:\Documents and Settings\Lucija\Local Settings\Temporary Internet Files\Content.IE5\7G3FPZVJ\MC9002343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085184"/>
            <a:ext cx="1512168" cy="1124744"/>
          </a:xfrm>
          <a:prstGeom prst="rect">
            <a:avLst/>
          </a:prstGeom>
          <a:noFill/>
        </p:spPr>
      </p:pic>
      <p:pic>
        <p:nvPicPr>
          <p:cNvPr id="3083" name="Picture 11" descr="C:\Documents and Settings\Lucija\Local Settings\Temporary Internet Files\Content.IE5\1IMOY3Y6\MC90038301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149080"/>
            <a:ext cx="1747418" cy="13798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FISH AND CHIPS</a:t>
            </a:r>
            <a:endParaRPr lang="en-US" dirty="0"/>
          </a:p>
        </p:txBody>
      </p:sp>
      <p:pic>
        <p:nvPicPr>
          <p:cNvPr id="5" name="Picture 19" descr="C:\Documents and Settings\ivana\My Documents\My Pictures\guinness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924944"/>
            <a:ext cx="9989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03840" y="45811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BEER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3" descr="C:\Documents and Settings\ivana\My Documents\My Pictures\3619956776_20706d2d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643206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0112" y="278092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TEA with milk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fish-and-chips-plat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132856"/>
            <a:ext cx="3051423" cy="2394198"/>
          </a:xfrm>
          <a:prstGeom prst="rect">
            <a:avLst/>
          </a:prstGeom>
        </p:spPr>
      </p:pic>
      <p:pic>
        <p:nvPicPr>
          <p:cNvPr id="11" name="Picture 10" descr="english p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7072"/>
            <a:ext cx="2808312" cy="2448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544522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A typical English pub is a good place for  light lunch and a drink.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Working Day</a:t>
            </a:r>
            <a:endParaRPr lang="hr-HR" b="1" dirty="0" smtClean="0"/>
          </a:p>
          <a:p>
            <a:endParaRPr lang="en-GB" b="1" dirty="0" smtClean="0"/>
          </a:p>
          <a:p>
            <a:r>
              <a:rPr lang="en-GB" dirty="0" smtClean="0"/>
              <a:t>The usual working day starts at </a:t>
            </a:r>
            <a:r>
              <a:rPr lang="en-GB" dirty="0" smtClean="0">
                <a:solidFill>
                  <a:srgbClr val="FF0000"/>
                </a:solidFill>
              </a:rPr>
              <a:t>9am</a:t>
            </a:r>
            <a:r>
              <a:rPr lang="en-GB" dirty="0" smtClean="0"/>
              <a:t> and finishes by </a:t>
            </a:r>
            <a:r>
              <a:rPr lang="en-GB" dirty="0" smtClean="0">
                <a:solidFill>
                  <a:srgbClr val="FF0000"/>
                </a:solidFill>
              </a:rPr>
              <a:t>5pm</a:t>
            </a:r>
            <a:r>
              <a:rPr lang="en-GB" dirty="0" smtClean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en-GB" dirty="0" smtClean="0"/>
              <a:t>Most people work a five-day week.</a:t>
            </a:r>
          </a:p>
          <a:p>
            <a:endParaRPr lang="en-US" dirty="0"/>
          </a:p>
        </p:txBody>
      </p:sp>
      <p:pic>
        <p:nvPicPr>
          <p:cNvPr id="4" name="Picture 3" descr="Working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0648"/>
            <a:ext cx="3701016" cy="246544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Pounds and pence </a:t>
            </a:r>
            <a:r>
              <a:rPr lang="hr-HR" dirty="0" smtClean="0"/>
              <a:t>are the British money: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052736"/>
            <a:ext cx="2232248" cy="1152128"/>
          </a:xfrm>
          <a:prstGeom prst="rect">
            <a:avLst/>
          </a:prstGeom>
        </p:spPr>
      </p:pic>
      <p:pic>
        <p:nvPicPr>
          <p:cNvPr id="5" name="Picture 4" descr="gbp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7128792" cy="3456384"/>
          </a:xfrm>
          <a:prstGeom prst="rect">
            <a:avLst/>
          </a:prstGeom>
        </p:spPr>
      </p:pic>
      <p:pic>
        <p:nvPicPr>
          <p:cNvPr id="6146" name="Picture 2" descr="C:\Documents and Settings\Lucija\Local Settings\Temporary Internet Files\Content.IE5\KSPBT1F9\MC9003897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08720"/>
            <a:ext cx="1818742" cy="13304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What is on the pictures?</a:t>
            </a:r>
            <a:endParaRPr lang="en-US" dirty="0"/>
          </a:p>
        </p:txBody>
      </p:sp>
      <p:pic>
        <p:nvPicPr>
          <p:cNvPr id="4" name="Content Placeholder 3" descr="Stornoway-black-pudding-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2478782" cy="1433017"/>
          </a:xfrm>
        </p:spPr>
      </p:pic>
      <p:pic>
        <p:nvPicPr>
          <p:cNvPr id="5" name="Picture 4" descr="fish-and-chips-plat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1944216" cy="1674118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20888"/>
            <a:ext cx="3159249" cy="1872208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509120"/>
            <a:ext cx="2001154" cy="191683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hr-HR" dirty="0" smtClean="0"/>
              <a:t>What’s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1. School day usually starts at  _____ and finishes at ________. </a:t>
            </a:r>
          </a:p>
          <a:p>
            <a:pPr>
              <a:buNone/>
            </a:pPr>
            <a:r>
              <a:rPr lang="hr-HR" dirty="0" smtClean="0"/>
              <a:t>2. Children __________ (wear / don’t wear) school uniforms in the UK.</a:t>
            </a:r>
          </a:p>
          <a:p>
            <a:pPr>
              <a:buNone/>
            </a:pPr>
            <a:r>
              <a:rPr lang="hr-HR" dirty="0" smtClean="0"/>
              <a:t>3. Secondary school starts in the ___th  grade.</a:t>
            </a:r>
          </a:p>
          <a:p>
            <a:pPr>
              <a:buNone/>
            </a:pPr>
            <a:r>
              <a:rPr lang="hr-HR" dirty="0" smtClean="0"/>
              <a:t>4. Some popular sports in the UK are: ________</a:t>
            </a:r>
          </a:p>
          <a:p>
            <a:pPr>
              <a:buNone/>
            </a:pPr>
            <a:r>
              <a:rPr lang="hr-HR" dirty="0" smtClean="0"/>
              <a:t>5. ______ is the most important meal of the day.</a:t>
            </a:r>
          </a:p>
          <a:p>
            <a:pPr>
              <a:buNone/>
            </a:pPr>
            <a:r>
              <a:rPr lang="hr-HR" dirty="0" smtClean="0"/>
              <a:t>6. The English drink tea with ____________.</a:t>
            </a:r>
          </a:p>
          <a:p>
            <a:pPr>
              <a:buNone/>
            </a:pPr>
            <a:r>
              <a:rPr lang="hr-HR" dirty="0" smtClean="0"/>
              <a:t>7. The British money are _________and _____.</a:t>
            </a:r>
          </a:p>
          <a:p>
            <a:pPr>
              <a:buNone/>
            </a:pPr>
            <a:r>
              <a:rPr lang="hr-HR" dirty="0" smtClean="0"/>
              <a:t>8. Traditional English breakfast consists of: _________________________________</a:t>
            </a:r>
            <a:endParaRPr lang="en-US" dirty="0"/>
          </a:p>
        </p:txBody>
      </p:sp>
      <p:pic>
        <p:nvPicPr>
          <p:cNvPr id="4" name="Picture 3" descr="4153705-traditional-english-breakfast--egg-sausages-beans-bacon-and-black-pud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733256"/>
            <a:ext cx="1152128" cy="89157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Sources: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 smtClean="0"/>
              <a:t>Breka Olinka, Way to go 3, Školska knjiga, Zagreb</a:t>
            </a:r>
          </a:p>
          <a:p>
            <a:r>
              <a:rPr lang="hr-HR" sz="1600" dirty="0" smtClean="0"/>
              <a:t>Tom Hutcinson, New Project 1, OUP</a:t>
            </a:r>
          </a:p>
          <a:p>
            <a:r>
              <a:rPr lang="hr-HR" sz="1600" dirty="0" smtClean="0"/>
              <a:t>John Escott, Factfiles: England, OUP</a:t>
            </a:r>
          </a:p>
          <a:p>
            <a:endParaRPr lang="hr-HR" sz="1600" dirty="0" smtClean="0"/>
          </a:p>
          <a:p>
            <a:r>
              <a:rPr lang="hr-HR" sz="1600" dirty="0" smtClean="0">
                <a:hlinkClick r:id="rId2"/>
              </a:rPr>
              <a:t>www.projectbritain.com</a:t>
            </a:r>
            <a:r>
              <a:rPr lang="hr-HR" sz="1600" dirty="0" smtClean="0"/>
              <a:t>  (17 Jan 2013)</a:t>
            </a:r>
          </a:p>
          <a:p>
            <a:endParaRPr lang="hr-HR" sz="1600" dirty="0" smtClean="0"/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L. K. 2013.</a:t>
            </a:r>
            <a:endParaRPr lang="en-US" dirty="0"/>
          </a:p>
        </p:txBody>
      </p:sp>
      <p:pic>
        <p:nvPicPr>
          <p:cNvPr id="5" name="Picture 4" descr="extatic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733256"/>
            <a:ext cx="792088" cy="69269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MapofUK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4824511" cy="548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cer\Os meus documentos\Aulas 1º Ciclo\Materiais\English Speaking Countries\Flags &amp; Maps\Flag_of_the_United_Kingd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332656"/>
            <a:ext cx="271169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84168" y="270892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flag of the UK</a:t>
            </a:r>
          </a:p>
          <a:p>
            <a:r>
              <a:rPr lang="hr-HR" dirty="0" smtClean="0"/>
              <a:t>Nickname: Union Jack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229200"/>
            <a:ext cx="1079897" cy="720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9" descr="flag-of-scot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556792"/>
            <a:ext cx="1008063" cy="66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englandflag_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717032"/>
            <a:ext cx="1189038" cy="792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13" descr="http://images.google.co.uk/url?q=http://wwp.greenwichmeantime.com/time-zone/europe/uk/images/northern-ireland-flag.png&amp;usg=AFQjCNEbgENPHBFNm6gV3L55eAzE_e2lU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556792"/>
            <a:ext cx="1154112" cy="69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/>
          <a:lstStyle/>
          <a:p>
            <a:r>
              <a:rPr lang="hr-HR" dirty="0" smtClean="0"/>
              <a:t>A typical </a:t>
            </a:r>
            <a:r>
              <a:rPr lang="hr-HR" b="1" u="sng" dirty="0" smtClean="0"/>
              <a:t>school year </a:t>
            </a:r>
            <a:r>
              <a:rPr lang="hr-HR" dirty="0" smtClean="0"/>
              <a:t>in Britain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hr-HR" dirty="0" smtClean="0"/>
              <a:t>Starts at the beginning of September</a:t>
            </a:r>
          </a:p>
          <a:p>
            <a:r>
              <a:rPr lang="hr-HR" dirty="0" smtClean="0"/>
              <a:t>School year is divided into </a:t>
            </a:r>
            <a:r>
              <a:rPr lang="hr-HR" dirty="0" smtClean="0">
                <a:solidFill>
                  <a:schemeClr val="accent1"/>
                </a:solidFill>
              </a:rPr>
              <a:t>three terms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u="sng" dirty="0" smtClean="0"/>
              <a:t>School holidays</a:t>
            </a:r>
            <a:r>
              <a:rPr lang="hr-HR" dirty="0" smtClean="0"/>
              <a:t>:</a:t>
            </a:r>
          </a:p>
          <a:p>
            <a:pPr>
              <a:buNone/>
            </a:pPr>
            <a:endParaRPr lang="hr-HR" dirty="0" smtClean="0"/>
          </a:p>
          <a:p>
            <a:pPr marL="624078" indent="-514350">
              <a:buAutoNum type="arabicParenR"/>
            </a:pPr>
            <a:r>
              <a:rPr lang="hr-HR" dirty="0" smtClean="0"/>
              <a:t>The Christmas holidays – two weeks</a:t>
            </a:r>
          </a:p>
          <a:p>
            <a:pPr marL="624078" indent="-514350">
              <a:buAutoNum type="arabicParenR"/>
            </a:pPr>
            <a:r>
              <a:rPr lang="hr-HR" dirty="0" smtClean="0"/>
              <a:t>The Easter holidays – two weeks</a:t>
            </a:r>
          </a:p>
          <a:p>
            <a:pPr marL="624078" indent="-514350">
              <a:buAutoNum type="arabicParenR"/>
            </a:pPr>
            <a:r>
              <a:rPr lang="hr-HR" dirty="0" smtClean="0"/>
              <a:t>The summer holidays – six weeks</a:t>
            </a:r>
          </a:p>
          <a:p>
            <a:pPr marL="624078" indent="-514350">
              <a:buAutoNum type="arabicParenR"/>
            </a:pPr>
            <a:r>
              <a:rPr lang="hr-HR" b="1" dirty="0" smtClean="0">
                <a:solidFill>
                  <a:schemeClr val="accent1"/>
                </a:solidFill>
              </a:rPr>
              <a:t>Short holidays </a:t>
            </a:r>
            <a:r>
              <a:rPr lang="hr-HR" dirty="0" smtClean="0"/>
              <a:t>in October, February and May – they usually last for </a:t>
            </a:r>
            <a:r>
              <a:rPr lang="hr-HR" b="1" dirty="0" smtClean="0">
                <a:solidFill>
                  <a:schemeClr val="accent1"/>
                </a:solidFill>
              </a:rPr>
              <a:t>one week </a:t>
            </a:r>
          </a:p>
        </p:txBody>
      </p:sp>
      <p:pic>
        <p:nvPicPr>
          <p:cNvPr id="1027" name="Picture 3" descr="C:\Documents and Settings\Lucija\Local Settings\Temporary Internet Files\Content.IE5\ZYOYNFE2\MC9002909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124744"/>
            <a:ext cx="1410832" cy="1697525"/>
          </a:xfrm>
          <a:prstGeom prst="rect">
            <a:avLst/>
          </a:prstGeom>
          <a:noFill/>
        </p:spPr>
      </p:pic>
      <p:pic>
        <p:nvPicPr>
          <p:cNvPr id="4099" name="Picture 3" descr="C:\Documents and Settings\Lucija\Local Settings\Temporary Internet Files\Content.IE5\7G3FPZVJ\MP9004463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429000"/>
            <a:ext cx="1008112" cy="908720"/>
          </a:xfrm>
          <a:prstGeom prst="rect">
            <a:avLst/>
          </a:prstGeom>
          <a:noFill/>
        </p:spPr>
      </p:pic>
      <p:pic>
        <p:nvPicPr>
          <p:cNvPr id="4100" name="Picture 4" descr="C:\Documents and Settings\Lucija\Local Settings\Temporary Internet Files\Content.IE5\KSPBT1F9\MC9000894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437112"/>
            <a:ext cx="1312857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typical school 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 school day usually starts at </a:t>
            </a:r>
            <a:r>
              <a:rPr lang="hr-HR" b="1" dirty="0" smtClean="0">
                <a:solidFill>
                  <a:srgbClr val="FF0000"/>
                </a:solidFill>
              </a:rPr>
              <a:t>8.45</a:t>
            </a:r>
            <a:r>
              <a:rPr lang="hr-HR" dirty="0" smtClean="0"/>
              <a:t> and it finishes at around </a:t>
            </a:r>
            <a:r>
              <a:rPr lang="hr-HR" b="1" dirty="0" smtClean="0">
                <a:solidFill>
                  <a:srgbClr val="FF0000"/>
                </a:solidFill>
              </a:rPr>
              <a:t>3.30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There is one small break in the morning (20 minutes) and a longer </a:t>
            </a:r>
            <a:r>
              <a:rPr lang="hr-HR" dirty="0" smtClean="0">
                <a:solidFill>
                  <a:srgbClr val="FF0000"/>
                </a:solidFill>
              </a:rPr>
              <a:t>lunch break </a:t>
            </a:r>
            <a:r>
              <a:rPr lang="hr-HR" dirty="0" smtClean="0"/>
              <a:t>(1 hour 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2051" name="Picture 3" descr="C:\Documents and Settings\Lucija\Local Settings\Temporary Internet Files\Content.IE5\ZYOYNFE2\MC900445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063214" cy="1499616"/>
          </a:xfrm>
          <a:prstGeom prst="rect">
            <a:avLst/>
          </a:prstGeom>
          <a:noFill/>
        </p:spPr>
      </p:pic>
      <p:pic>
        <p:nvPicPr>
          <p:cNvPr id="5122" name="Picture 2" descr="C:\Documents and Settings\Lucija\Local Settings\Temporary Internet Files\Content.IE5\ZYOYNFE2\MC900437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836712"/>
            <a:ext cx="1816100" cy="14423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Children usually wear </a:t>
            </a:r>
            <a:r>
              <a:rPr lang="hr-HR" dirty="0" smtClean="0">
                <a:solidFill>
                  <a:srgbClr val="FF0000"/>
                </a:solidFill>
              </a:rPr>
              <a:t>school uniforms.</a:t>
            </a:r>
            <a:br>
              <a:rPr lang="hr-HR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ic_unifor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733800" cy="3095625"/>
          </a:xfrm>
        </p:spPr>
      </p:pic>
      <p:pic>
        <p:nvPicPr>
          <p:cNvPr id="5" name="Picture 4" descr="1a01b6e7ea3ce795390cbce139885c7d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019153" cy="252028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r>
              <a:rPr lang="hr-HR" dirty="0" smtClean="0"/>
              <a:t>Children start </a:t>
            </a:r>
            <a:r>
              <a:rPr lang="hr-HR" b="1" dirty="0" smtClean="0">
                <a:solidFill>
                  <a:schemeClr val="accent1"/>
                </a:solidFill>
              </a:rPr>
              <a:t>primary school at 5 </a:t>
            </a:r>
          </a:p>
          <a:p>
            <a:endParaRPr lang="hr-HR" dirty="0" smtClean="0">
              <a:solidFill>
                <a:schemeClr val="accent3"/>
              </a:solidFill>
            </a:endParaRPr>
          </a:p>
          <a:p>
            <a:r>
              <a:rPr lang="hr-HR" dirty="0" smtClean="0"/>
              <a:t>Primary school is from 1st to 6th grade</a:t>
            </a:r>
          </a:p>
          <a:p>
            <a:endParaRPr lang="hr-HR" dirty="0" smtClean="0"/>
          </a:p>
          <a:p>
            <a:r>
              <a:rPr lang="hr-HR" dirty="0" smtClean="0"/>
              <a:t>After the 6th grade children go to </a:t>
            </a:r>
            <a:r>
              <a:rPr lang="hr-HR" b="1" dirty="0" smtClean="0">
                <a:solidFill>
                  <a:schemeClr val="accent1"/>
                </a:solidFill>
              </a:rPr>
              <a:t>secondary school (11 – 16)</a:t>
            </a:r>
          </a:p>
          <a:p>
            <a:pPr>
              <a:buNone/>
            </a:pPr>
            <a:endParaRPr lang="hr-HR" dirty="0" smtClean="0">
              <a:solidFill>
                <a:schemeClr val="accent3"/>
              </a:solidFill>
            </a:endParaRPr>
          </a:p>
          <a:p>
            <a:r>
              <a:rPr lang="hr-HR" dirty="0" smtClean="0"/>
              <a:t>In secondary school children are divided into groups according to their abilities </a:t>
            </a:r>
          </a:p>
          <a:p>
            <a:endParaRPr lang="hr-HR" dirty="0" smtClean="0"/>
          </a:p>
          <a:p>
            <a:r>
              <a:rPr lang="hr-HR" dirty="0" smtClean="0"/>
              <a:t>Children write </a:t>
            </a:r>
            <a:r>
              <a:rPr lang="hr-HR" b="1" dirty="0" smtClean="0">
                <a:solidFill>
                  <a:schemeClr val="accent1"/>
                </a:solidFill>
              </a:rPr>
              <a:t>SAT</a:t>
            </a:r>
            <a:r>
              <a:rPr lang="hr-HR" dirty="0" smtClean="0"/>
              <a:t> tests at the ages of 7, 11 and 14</a:t>
            </a:r>
          </a:p>
          <a:p>
            <a:endParaRPr lang="hr-HR" dirty="0" smtClean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2" descr="C:\Documents and Settings\Lucija\Local Settings\Temporary Internet Files\Content.IE5\7G3FPZVJ\MC900056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80"/>
            <a:ext cx="1898294" cy="14191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Subjects: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3915880"/>
          </a:xfrm>
        </p:spPr>
        <p:txBody>
          <a:bodyPr/>
          <a:lstStyle/>
          <a:p>
            <a:r>
              <a:rPr lang="hr-HR" dirty="0" smtClean="0"/>
              <a:t>Geography</a:t>
            </a:r>
          </a:p>
          <a:p>
            <a:r>
              <a:rPr lang="hr-HR" dirty="0" smtClean="0"/>
              <a:t>Histroy</a:t>
            </a:r>
          </a:p>
          <a:p>
            <a:r>
              <a:rPr lang="hr-HR" dirty="0" smtClean="0"/>
              <a:t>Art and design</a:t>
            </a:r>
          </a:p>
          <a:p>
            <a:r>
              <a:rPr lang="hr-HR" dirty="0" smtClean="0"/>
              <a:t>English (4 lessons per week)</a:t>
            </a:r>
          </a:p>
          <a:p>
            <a:r>
              <a:rPr lang="hr-HR" dirty="0" smtClean="0"/>
              <a:t>French</a:t>
            </a:r>
          </a:p>
          <a:p>
            <a:r>
              <a:rPr lang="hr-HR" dirty="0" smtClean="0"/>
              <a:t>Maths (4 lessons per week)</a:t>
            </a:r>
          </a:p>
          <a:p>
            <a:r>
              <a:rPr lang="hr-HR" dirty="0" smtClean="0"/>
              <a:t>Citizenship </a:t>
            </a:r>
          </a:p>
          <a:p>
            <a:r>
              <a:rPr lang="hr-HR" dirty="0" smtClean="0"/>
              <a:t>Music</a:t>
            </a:r>
          </a:p>
          <a:p>
            <a:endParaRPr lang="hr-H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Design and technology</a:t>
            </a:r>
          </a:p>
          <a:p>
            <a:r>
              <a:rPr lang="hr-HR" dirty="0" smtClean="0"/>
              <a:t>Biology</a:t>
            </a:r>
          </a:p>
          <a:p>
            <a:r>
              <a:rPr lang="hr-HR" dirty="0" smtClean="0"/>
              <a:t>PE</a:t>
            </a:r>
          </a:p>
          <a:p>
            <a:r>
              <a:rPr lang="hr-HR" dirty="0" smtClean="0"/>
              <a:t>Games (double period per week)</a:t>
            </a:r>
          </a:p>
          <a:p>
            <a:r>
              <a:rPr lang="hr-HR" dirty="0" smtClean="0"/>
              <a:t>ICT</a:t>
            </a:r>
          </a:p>
          <a:p>
            <a:r>
              <a:rPr lang="hr-HR" dirty="0" smtClean="0"/>
              <a:t>RE</a:t>
            </a:r>
          </a:p>
          <a:p>
            <a:r>
              <a:rPr lang="hr-HR" dirty="0" smtClean="0"/>
              <a:t>Physics</a:t>
            </a:r>
          </a:p>
          <a:p>
            <a:r>
              <a:rPr lang="hr-HR" dirty="0" smtClean="0"/>
              <a:t>Chemistry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5892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Lessons last 60 minutes!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Lucija\Local Settings\Temporary Internet Files\Content.IE5\1IMOY3Y6\MC900436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1157412" cy="1065336"/>
          </a:xfrm>
          <a:prstGeom prst="rect">
            <a:avLst/>
          </a:prstGeom>
          <a:noFill/>
        </p:spPr>
      </p:pic>
      <p:pic>
        <p:nvPicPr>
          <p:cNvPr id="4100" name="Picture 4" descr="C:\Documents and Settings\Lucija\Local Settings\Temporary Internet Files\Content.IE5\KSPBT1F9\MC9001292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157192"/>
            <a:ext cx="648072" cy="1204732"/>
          </a:xfrm>
          <a:prstGeom prst="rect">
            <a:avLst/>
          </a:prstGeom>
          <a:noFill/>
        </p:spPr>
      </p:pic>
      <p:pic>
        <p:nvPicPr>
          <p:cNvPr id="4103" name="Picture 7" descr="C:\Documents and Settings\Lucija\Local Settings\Temporary Internet Files\Content.IE5\1IMOY3Y6\MC9002339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08720"/>
            <a:ext cx="1368152" cy="1116015"/>
          </a:xfrm>
          <a:prstGeom prst="rect">
            <a:avLst/>
          </a:prstGeom>
          <a:noFill/>
        </p:spPr>
      </p:pic>
      <p:pic>
        <p:nvPicPr>
          <p:cNvPr id="4104" name="Picture 8" descr="C:\Documents and Settings\Lucija\Local Settings\Temporary Internet Files\Content.IE5\ZYOYNFE2\MC9003541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13176"/>
            <a:ext cx="916754" cy="1531210"/>
          </a:xfrm>
          <a:prstGeom prst="rect">
            <a:avLst/>
          </a:prstGeom>
          <a:noFill/>
        </p:spPr>
      </p:pic>
      <p:pic>
        <p:nvPicPr>
          <p:cNvPr id="4105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908720"/>
            <a:ext cx="1003794" cy="12573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Sports in Britain: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9752" y="1772816"/>
            <a:ext cx="4434227" cy="6776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Football</a:t>
            </a:r>
            <a:r>
              <a:rPr lang="hr-HR" sz="5400" b="1" dirty="0" smtClean="0">
                <a:ln/>
                <a:solidFill>
                  <a:schemeClr val="accent3"/>
                </a:solidFill>
              </a:rPr>
              <a:t> 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Football is the most popular sport in the UK.</a:t>
            </a:r>
          </a:p>
          <a:p>
            <a:r>
              <a:rPr lang="hr-HR" sz="2400" dirty="0" smtClean="0"/>
              <a:t>The big London clubs are: </a:t>
            </a:r>
            <a:r>
              <a:rPr lang="hr-HR" sz="2400" dirty="0" smtClean="0">
                <a:solidFill>
                  <a:srgbClr val="FF0000"/>
                </a:solidFill>
              </a:rPr>
              <a:t>Arsenal, Tottenham, Chelsea, Fulham and West Ham United.</a:t>
            </a:r>
          </a:p>
          <a:p>
            <a:r>
              <a:rPr lang="hr-HR" sz="2400" dirty="0" smtClean="0"/>
              <a:t>Most towns have a football club. </a:t>
            </a:r>
          </a:p>
          <a:p>
            <a:r>
              <a:rPr lang="hr-HR" sz="2400" dirty="0" smtClean="0"/>
              <a:t>Games are on Saturday and Sunday afternoons and</a:t>
            </a:r>
            <a:r>
              <a:rPr lang="hr-HR" sz="3200" dirty="0" smtClean="0"/>
              <a:t> </a:t>
            </a:r>
            <a:r>
              <a:rPr lang="hr-HR" dirty="0" smtClean="0"/>
              <a:t>evenings.</a:t>
            </a:r>
            <a:endParaRPr lang="en-US" sz="3200" dirty="0" smtClean="0"/>
          </a:p>
          <a:p>
            <a:endParaRPr lang="en-US" sz="3600" dirty="0"/>
          </a:p>
        </p:txBody>
      </p:sp>
      <p:pic>
        <p:nvPicPr>
          <p:cNvPr id="14" name="Picture 2" descr="http://i.telegraph.co.uk/multimedia/archive/01698/arsenal2_169848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2"/>
            <a:ext cx="2160240" cy="1087017"/>
          </a:xfrm>
          <a:prstGeom prst="rect">
            <a:avLst/>
          </a:prstGeom>
          <a:noFill/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085184"/>
            <a:ext cx="2466975" cy="1343794"/>
          </a:xfrm>
          <a:prstGeom prst="rect">
            <a:avLst/>
          </a:prstGeom>
        </p:spPr>
      </p:pic>
      <p:pic>
        <p:nvPicPr>
          <p:cNvPr id="16" name="Content Placeholder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2060848"/>
            <a:ext cx="864096" cy="934988"/>
          </a:xfrm>
          <a:prstGeom prst="rect">
            <a:avLst/>
          </a:prstGeom>
        </p:spPr>
      </p:pic>
      <p:pic>
        <p:nvPicPr>
          <p:cNvPr id="17" name="Picture 16" descr="0000000000434428_420_280_c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373216"/>
            <a:ext cx="2288282" cy="1008112"/>
          </a:xfrm>
          <a:prstGeom prst="rect">
            <a:avLst/>
          </a:prstGeom>
        </p:spPr>
      </p:pic>
      <p:pic>
        <p:nvPicPr>
          <p:cNvPr id="18" name="Picture 1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5373216"/>
            <a:ext cx="1656184" cy="108012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ugb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2160240" cy="1440160"/>
          </a:xfrm>
        </p:spPr>
      </p:pic>
      <p:sp>
        <p:nvSpPr>
          <p:cNvPr id="7" name="TextBox 6"/>
          <p:cNvSpPr txBox="1"/>
          <p:nvPr/>
        </p:nvSpPr>
        <p:spPr>
          <a:xfrm>
            <a:off x="2267744" y="155679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RUGBY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220px-Muttiah_Muralitha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420888"/>
            <a:ext cx="2073920" cy="1296144"/>
          </a:xfrm>
          <a:prstGeom prst="rect">
            <a:avLst/>
          </a:prstGeom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764704"/>
            <a:ext cx="2638425" cy="1733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29969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CRICKET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348880"/>
            <a:ext cx="2160239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37170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SNOOKER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netball1-1ay2v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93096"/>
            <a:ext cx="1872208" cy="2344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9752" y="61653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NETBALL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Lucija\Local Settings\Temporary Internet Files\Content.IE5\1IMOY3Y6\MP90040025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581128"/>
            <a:ext cx="1800200" cy="1224136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149080"/>
            <a:ext cx="1707185" cy="2328284"/>
          </a:xfrm>
          <a:prstGeom prst="rect">
            <a:avLst/>
          </a:prstGeom>
          <a:noFill/>
        </p:spPr>
      </p:pic>
      <p:pic>
        <p:nvPicPr>
          <p:cNvPr id="17" name="Picture 5" descr="C:\Documents and Settings\ivana\My Documents\My Pictures\horse-rac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492896"/>
            <a:ext cx="1407071" cy="129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483768" y="7647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OTHER POPULAR SPORTS: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224</TotalTime>
  <Words>613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LIFE IN GREAT BRITAIN </vt:lpstr>
      <vt:lpstr>Slide 2</vt:lpstr>
      <vt:lpstr>A typical school year in Britain </vt:lpstr>
      <vt:lpstr>A typical school day</vt:lpstr>
      <vt:lpstr>Children usually wear school uniforms. </vt:lpstr>
      <vt:lpstr>Slide 6</vt:lpstr>
      <vt:lpstr>Subjects:</vt:lpstr>
      <vt:lpstr>Sports in Britain:</vt:lpstr>
      <vt:lpstr>Slide 9</vt:lpstr>
      <vt:lpstr>Typical houses: </vt:lpstr>
      <vt:lpstr>FOOD AND DRINKS</vt:lpstr>
      <vt:lpstr>Slide 12</vt:lpstr>
      <vt:lpstr>Dinner  (between 6 and 7 o’clock in the evening) </vt:lpstr>
      <vt:lpstr>FISH AND CHIPS</vt:lpstr>
      <vt:lpstr>Work</vt:lpstr>
      <vt:lpstr>Money </vt:lpstr>
      <vt:lpstr>What is on the pictures?</vt:lpstr>
      <vt:lpstr>What’s missing?</vt:lpstr>
      <vt:lpstr>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GREAT BRITAIN </dc:title>
  <dc:creator>Lucija</dc:creator>
  <cp:lastModifiedBy>Lucija</cp:lastModifiedBy>
  <cp:revision>36</cp:revision>
  <dcterms:created xsi:type="dcterms:W3CDTF">2013-02-07T08:41:40Z</dcterms:created>
  <dcterms:modified xsi:type="dcterms:W3CDTF">2013-02-26T20:57:15Z</dcterms:modified>
</cp:coreProperties>
</file>