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0" r:id="rId5"/>
    <p:sldId id="257" r:id="rId6"/>
    <p:sldId id="267" r:id="rId7"/>
    <p:sldId id="258" r:id="rId8"/>
    <p:sldId id="268" r:id="rId9"/>
    <p:sldId id="261" r:id="rId10"/>
    <p:sldId id="262" r:id="rId11"/>
    <p:sldId id="269" r:id="rId12"/>
    <p:sldId id="263" r:id="rId13"/>
    <p:sldId id="266" r:id="rId14"/>
    <p:sldId id="271" r:id="rId15"/>
    <p:sldId id="265" r:id="rId16"/>
    <p:sldId id="272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44" autoAdjust="0"/>
    <p:restoredTop sz="86477" autoAdjust="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54" y="2192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B0C43-8EF2-4770-AA68-FED3B4E1AD28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303B-DE0F-4C4E-985C-EBABE4EC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iberno-English" TargetMode="External"/><Relationship Id="rId13" Type="http://schemas.openxmlformats.org/officeDocument/2006/relationships/hyperlink" Target="http://en.wikipedia.org/wiki/Singaporean_English" TargetMode="External"/><Relationship Id="rId3" Type="http://schemas.openxmlformats.org/officeDocument/2006/relationships/hyperlink" Target="http://en.wikipedia.org/wiki/American_English" TargetMode="External"/><Relationship Id="rId7" Type="http://schemas.openxmlformats.org/officeDocument/2006/relationships/hyperlink" Target="http://en.wikipedia.org/wiki/Caribbean_English" TargetMode="External"/><Relationship Id="rId12" Type="http://schemas.openxmlformats.org/officeDocument/2006/relationships/hyperlink" Target="http://en.wikipedia.org/wiki/Philippine_English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anadian_English" TargetMode="External"/><Relationship Id="rId11" Type="http://schemas.openxmlformats.org/officeDocument/2006/relationships/hyperlink" Target="http://en.wikipedia.org/wiki/New_Zealand_English" TargetMode="External"/><Relationship Id="rId5" Type="http://schemas.openxmlformats.org/officeDocument/2006/relationships/hyperlink" Target="http://en.wikipedia.org/wiki/British_English" TargetMode="External"/><Relationship Id="rId10" Type="http://schemas.openxmlformats.org/officeDocument/2006/relationships/hyperlink" Target="http://en.wikipedia.org/wiki/Nigerian_English" TargetMode="External"/><Relationship Id="rId4" Type="http://schemas.openxmlformats.org/officeDocument/2006/relationships/hyperlink" Target="http://en.wikipedia.org/wiki/Australian_English" TargetMode="External"/><Relationship Id="rId9" Type="http://schemas.openxmlformats.org/officeDocument/2006/relationships/hyperlink" Target="http://en.wikipedia.org/wiki/Indo-Pakistani_English" TargetMode="External"/><Relationship Id="rId14" Type="http://schemas.openxmlformats.org/officeDocument/2006/relationships/hyperlink" Target="http://en.wikipedia.org/wiki/South_African_English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2000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howcard Gothic" pitchFamily="82" charset="0"/>
              </a:rPr>
              <a:t>The Story of English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6" name="Picture 5" descr="Eng-hist-18D-NormanInvas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636"/>
            <a:ext cx="214314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vikingsh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857232"/>
            <a:ext cx="2428892" cy="1214422"/>
          </a:xfrm>
          <a:prstGeom prst="rect">
            <a:avLst/>
          </a:prstGeom>
        </p:spPr>
      </p:pic>
      <p:pic>
        <p:nvPicPr>
          <p:cNvPr id="15" name="Picture 14" descr="wordvik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85728"/>
            <a:ext cx="1214446" cy="1966582"/>
          </a:xfrm>
          <a:prstGeom prst="rect">
            <a:avLst/>
          </a:prstGeom>
        </p:spPr>
      </p:pic>
      <p:pic>
        <p:nvPicPr>
          <p:cNvPr id="12" name="Picture 11" descr="Shakespeare_cartoon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571480"/>
            <a:ext cx="157163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OxfordDictionaryofEnglishSecondEditionforAndroi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3429000"/>
            <a:ext cx="938784" cy="1219200"/>
          </a:xfrm>
          <a:prstGeom prst="rect">
            <a:avLst/>
          </a:prstGeom>
        </p:spPr>
      </p:pic>
      <p:pic>
        <p:nvPicPr>
          <p:cNvPr id="17" name="Picture 16" descr="esclesiastic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2714620"/>
            <a:ext cx="1143008" cy="1142984"/>
          </a:xfrm>
          <a:prstGeom prst="rect">
            <a:avLst/>
          </a:prstGeom>
        </p:spPr>
      </p:pic>
      <p:pic>
        <p:nvPicPr>
          <p:cNvPr id="18" name="Picture 17" descr="Anglo-Saxon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4643446"/>
            <a:ext cx="2000264" cy="162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132" y="4643446"/>
            <a:ext cx="2500330" cy="190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They came from Scandinavia</a:t>
            </a:r>
          </a:p>
          <a:p>
            <a:r>
              <a:rPr lang="hr-HR" dirty="0" smtClean="0"/>
              <a:t>Their language was called </a:t>
            </a:r>
            <a:r>
              <a:rPr lang="hr-HR" sz="2400" dirty="0" smtClean="0">
                <a:latin typeface="Goudy Stout" pitchFamily="18" charset="0"/>
              </a:rPr>
              <a:t>OLD NORSE</a:t>
            </a:r>
            <a:endParaRPr lang="hr-HR" dirty="0" smtClean="0">
              <a:latin typeface="Goudy Stout" pitchFamily="18" charset="0"/>
            </a:endParaRPr>
          </a:p>
          <a:p>
            <a:r>
              <a:rPr lang="hr-HR" dirty="0" smtClean="0"/>
              <a:t>A lot of words in English beginnig with </a:t>
            </a:r>
            <a:r>
              <a:rPr lang="hr-HR" b="1" dirty="0" smtClean="0"/>
              <a:t>sk-</a:t>
            </a:r>
            <a:r>
              <a:rPr lang="hr-HR" dirty="0" smtClean="0"/>
              <a:t> came from Old Norse: </a:t>
            </a:r>
            <a:r>
              <a:rPr lang="hr-HR" i="1" dirty="0" smtClean="0"/>
              <a:t>sky, skin, skirt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THE VIKINGS</a:t>
            </a:r>
            <a:br>
              <a:rPr lang="hr-HR" dirty="0" smtClean="0"/>
            </a:br>
            <a:r>
              <a:rPr lang="hr-HR" sz="2000" b="1" dirty="0" smtClean="0"/>
              <a:t>vikingr</a:t>
            </a:r>
            <a:r>
              <a:rPr lang="hr-HR" sz="2000" dirty="0" smtClean="0"/>
              <a:t> – “the one who came from fjords”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/>
              <a:t>(Danes, Swedes, Norwegians)</a:t>
            </a:r>
            <a:endParaRPr lang="en-US" sz="2700" dirty="0"/>
          </a:p>
        </p:txBody>
      </p:sp>
      <p:pic>
        <p:nvPicPr>
          <p:cNvPr id="4" name="Picture 3" descr="viking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857628"/>
            <a:ext cx="3810000" cy="2819394"/>
          </a:xfrm>
          <a:prstGeom prst="rect">
            <a:avLst/>
          </a:prstGeom>
        </p:spPr>
      </p:pic>
      <p:pic>
        <p:nvPicPr>
          <p:cNvPr id="5" name="Picture 4" descr="viking warir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500570"/>
            <a:ext cx="1857388" cy="195262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357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b="1" dirty="0" smtClean="0"/>
              <a:t>Here are some other words Vikings brought to English:</a:t>
            </a:r>
          </a:p>
          <a:p>
            <a:r>
              <a:rPr lang="en-GB" b="1" dirty="0" smtClean="0"/>
              <a:t>Gun</a:t>
            </a:r>
            <a:r>
              <a:rPr lang="en-GB" dirty="0" smtClean="0"/>
              <a:t> – from </a:t>
            </a:r>
            <a:r>
              <a:rPr lang="en-GB" i="1" dirty="0" err="1" smtClean="0"/>
              <a:t>gunn</a:t>
            </a:r>
            <a:r>
              <a:rPr lang="en-GB" dirty="0" smtClean="0"/>
              <a:t> (“war, battle”)</a:t>
            </a:r>
          </a:p>
          <a:p>
            <a:r>
              <a:rPr lang="en-GB" b="1" dirty="0" smtClean="0"/>
              <a:t>Hell</a:t>
            </a:r>
            <a:r>
              <a:rPr lang="en-GB" dirty="0" smtClean="0"/>
              <a:t> – from </a:t>
            </a:r>
            <a:r>
              <a:rPr lang="en-GB" i="1" dirty="0" smtClean="0"/>
              <a:t>Hel</a:t>
            </a:r>
            <a:r>
              <a:rPr lang="en-GB" dirty="0" smtClean="0"/>
              <a:t>, the </a:t>
            </a:r>
            <a:r>
              <a:rPr lang="en-GB" b="1" dirty="0" smtClean="0"/>
              <a:t>ruler</a:t>
            </a:r>
            <a:r>
              <a:rPr lang="en-GB" dirty="0" smtClean="0"/>
              <a:t> of the Underworld in Norse mythology.</a:t>
            </a:r>
          </a:p>
          <a:p>
            <a:r>
              <a:rPr lang="en-GB" b="1" dirty="0" smtClean="0"/>
              <a:t>Hit</a:t>
            </a:r>
            <a:r>
              <a:rPr lang="en-GB" dirty="0" smtClean="0"/>
              <a:t> – from </a:t>
            </a:r>
            <a:r>
              <a:rPr lang="en-GB" i="1" dirty="0" err="1" smtClean="0"/>
              <a:t>hitta</a:t>
            </a:r>
            <a:r>
              <a:rPr lang="en-GB" dirty="0" smtClean="0"/>
              <a:t> (“find”). </a:t>
            </a:r>
          </a:p>
          <a:p>
            <a:r>
              <a:rPr lang="en-GB" b="1" dirty="0" smtClean="0"/>
              <a:t>Husband</a:t>
            </a:r>
            <a:r>
              <a:rPr lang="en-GB" dirty="0" smtClean="0"/>
              <a:t> – from </a:t>
            </a:r>
            <a:r>
              <a:rPr lang="en-GB" i="1" dirty="0" err="1" smtClean="0"/>
              <a:t>husbondi</a:t>
            </a:r>
            <a:r>
              <a:rPr lang="en-GB" dirty="0" smtClean="0"/>
              <a:t> (“master of the house”).</a:t>
            </a:r>
          </a:p>
          <a:p>
            <a:r>
              <a:rPr lang="en-GB" b="1" dirty="0" smtClean="0"/>
              <a:t>Knife</a:t>
            </a:r>
            <a:r>
              <a:rPr lang="en-GB" dirty="0" smtClean="0"/>
              <a:t> – from </a:t>
            </a:r>
            <a:r>
              <a:rPr lang="en-GB" i="1" dirty="0" err="1" smtClean="0"/>
              <a:t>kniv</a:t>
            </a:r>
            <a:r>
              <a:rPr lang="en-GB" i="1" dirty="0" smtClean="0"/>
              <a:t>, </a:t>
            </a:r>
            <a:r>
              <a:rPr lang="en-GB" i="1" dirty="0" err="1" smtClean="0"/>
              <a:t>kvifr</a:t>
            </a:r>
            <a:r>
              <a:rPr lang="en-GB" dirty="0" smtClean="0"/>
              <a:t>. </a:t>
            </a:r>
            <a:r>
              <a:rPr lang="hr-HR" dirty="0" smtClean="0"/>
              <a:t>A</a:t>
            </a:r>
            <a:r>
              <a:rPr lang="en-GB" dirty="0" err="1" smtClean="0"/>
              <a:t>ny</a:t>
            </a:r>
            <a:r>
              <a:rPr lang="en-GB" dirty="0" smtClean="0"/>
              <a:t> word starting with </a:t>
            </a:r>
            <a:r>
              <a:rPr lang="en-GB" i="1" dirty="0" err="1" smtClean="0"/>
              <a:t>kn</a:t>
            </a:r>
            <a:r>
              <a:rPr lang="en-GB" i="1" dirty="0" smtClean="0"/>
              <a:t>-</a:t>
            </a:r>
            <a:r>
              <a:rPr lang="en-GB" dirty="0" smtClean="0"/>
              <a:t> is probably from old Norse.</a:t>
            </a:r>
          </a:p>
          <a:p>
            <a:r>
              <a:rPr lang="en-GB" b="1" dirty="0" smtClean="0"/>
              <a:t>Town</a:t>
            </a:r>
            <a:r>
              <a:rPr lang="en-GB" dirty="0" smtClean="0"/>
              <a:t> – from </a:t>
            </a:r>
            <a:r>
              <a:rPr lang="en-GB" i="1" dirty="0" err="1" smtClean="0"/>
              <a:t>tun</a:t>
            </a:r>
            <a:r>
              <a:rPr lang="en-GB" dirty="0" smtClean="0"/>
              <a:t>, referring to the open space between buildings.</a:t>
            </a:r>
          </a:p>
          <a:p>
            <a:r>
              <a:rPr lang="en-GB" b="1" dirty="0" smtClean="0"/>
              <a:t>Ugly</a:t>
            </a:r>
            <a:r>
              <a:rPr lang="en-GB" dirty="0" smtClean="0"/>
              <a:t> – from </a:t>
            </a:r>
            <a:r>
              <a:rPr lang="en-GB" i="1" dirty="0" err="1" smtClean="0"/>
              <a:t>uggligr</a:t>
            </a:r>
            <a:r>
              <a:rPr lang="en-GB" dirty="0" smtClean="0"/>
              <a:t> (“dreadful”).</a:t>
            </a:r>
          </a:p>
          <a:p>
            <a:endParaRPr lang="en-US" dirty="0"/>
          </a:p>
        </p:txBody>
      </p:sp>
      <p:pic>
        <p:nvPicPr>
          <p:cNvPr id="4" name="Picture 3" descr="wordvi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214818"/>
            <a:ext cx="2334873" cy="22860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THE NORMANS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In </a:t>
            </a:r>
            <a:r>
              <a:rPr lang="hr-HR" b="1" dirty="0" smtClean="0"/>
              <a:t>1066</a:t>
            </a:r>
            <a:r>
              <a:rPr lang="hr-HR" dirty="0" smtClean="0"/>
              <a:t> the Normans started rulling England</a:t>
            </a:r>
          </a:p>
          <a:p>
            <a:r>
              <a:rPr lang="hr-HR" dirty="0" smtClean="0"/>
              <a:t>They came from the northern part of France</a:t>
            </a:r>
          </a:p>
        </p:txBody>
      </p:sp>
      <p:pic>
        <p:nvPicPr>
          <p:cNvPr id="4" name="Picture 3" descr="Eng-hist-18D-NormanInvas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496"/>
            <a:ext cx="6786610" cy="35719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9290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F</a:t>
            </a:r>
            <a:r>
              <a:rPr lang="hr-HR" dirty="0" smtClean="0"/>
              <a:t>RENCH</a:t>
            </a:r>
            <a:r>
              <a:rPr lang="en-GB" dirty="0" smtClean="0"/>
              <a:t> became the language of the </a:t>
            </a:r>
            <a:r>
              <a:rPr lang="en-GB" b="1" dirty="0" smtClean="0"/>
              <a:t>court, the government, the church, the army and the law</a:t>
            </a:r>
            <a:endParaRPr lang="hr-HR" b="1" dirty="0" smtClean="0"/>
          </a:p>
          <a:p>
            <a:r>
              <a:rPr lang="hr-HR" dirty="0" smtClean="0"/>
              <a:t>All the educated people who wanted to be successful had to speak LATIN or NORMAN FRENCH</a:t>
            </a:r>
            <a:endParaRPr lang="en-US" dirty="0" smtClean="0"/>
          </a:p>
          <a:p>
            <a:r>
              <a:rPr lang="hr-HR" i="1" dirty="0" smtClean="0"/>
              <a:t>government, honour, music, colour, costume</a:t>
            </a:r>
            <a:r>
              <a:rPr lang="hr-HR" dirty="0" smtClean="0"/>
              <a:t>, </a:t>
            </a:r>
          </a:p>
          <a:p>
            <a:r>
              <a:rPr lang="hr-HR" i="1" dirty="0"/>
              <a:t>c</a:t>
            </a:r>
            <a:r>
              <a:rPr lang="hr-HR" i="1" dirty="0" smtClean="0"/>
              <a:t>ountry, people, parliament, nation, </a:t>
            </a:r>
          </a:p>
          <a:p>
            <a:r>
              <a:rPr lang="hr-HR" i="1" dirty="0" smtClean="0"/>
              <a:t>crown, prince, noble, sir, madam</a:t>
            </a:r>
            <a:r>
              <a:rPr lang="hr-HR" dirty="0" smtClean="0"/>
              <a:t>...</a:t>
            </a:r>
            <a:endParaRPr lang="en-US" dirty="0"/>
          </a:p>
        </p:txBody>
      </p:sp>
      <p:pic>
        <p:nvPicPr>
          <p:cNvPr id="5" name="Picture 4" descr="k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786190"/>
            <a:ext cx="2538443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uttrel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29132"/>
            <a:ext cx="3071834" cy="2143140"/>
          </a:xfrm>
          <a:prstGeom prst="rect">
            <a:avLst/>
          </a:prstGeom>
        </p:spPr>
      </p:pic>
      <p:pic>
        <p:nvPicPr>
          <p:cNvPr id="9" name="Picture 8" descr="dep_8960002-Cartoon-pri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286256"/>
            <a:ext cx="1714512" cy="22145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/>
              <a:t>Around the 14th century English again became spoken generally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The English was widely spoken but </a:t>
            </a:r>
            <a:r>
              <a:rPr lang="en-GB" dirty="0" smtClean="0"/>
              <a:t>the grammar and rules of English were not </a:t>
            </a:r>
            <a:r>
              <a:rPr lang="en-GB" b="1" dirty="0" smtClean="0"/>
              <a:t>standardized</a:t>
            </a:r>
            <a:endParaRPr lang="hr-HR" b="1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 descr="800px-Bodiam_Castle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2500330" cy="1857388"/>
          </a:xfrm>
          <a:prstGeom prst="rect">
            <a:avLst/>
          </a:prstGeom>
        </p:spPr>
      </p:pic>
      <p:pic>
        <p:nvPicPr>
          <p:cNvPr id="5" name="Picture 4" descr="medieval f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3825864" cy="3143272"/>
          </a:xfrm>
          <a:prstGeom prst="rect">
            <a:avLst/>
          </a:prstGeom>
        </p:spPr>
      </p:pic>
      <p:pic>
        <p:nvPicPr>
          <p:cNvPr id="7" name="Picture 6" descr="10999791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07167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in the late </a:t>
            </a:r>
            <a:r>
              <a:rPr lang="hr-HR" dirty="0" smtClean="0"/>
              <a:t>17t</a:t>
            </a:r>
            <a:r>
              <a:rPr lang="en-GB" dirty="0" smtClean="0"/>
              <a:t>h and </a:t>
            </a:r>
            <a:r>
              <a:rPr lang="hr-HR" dirty="0" smtClean="0"/>
              <a:t>18</a:t>
            </a:r>
            <a:r>
              <a:rPr lang="en-GB" dirty="0" err="1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centur</a:t>
            </a:r>
            <a:r>
              <a:rPr lang="hr-HR" dirty="0" smtClean="0"/>
              <a:t>ies Shakespeare’s plays became very popular</a:t>
            </a:r>
          </a:p>
          <a:p>
            <a:r>
              <a:rPr lang="hr-HR" dirty="0" smtClean="0"/>
              <a:t>his plays helped the standardization of the language </a:t>
            </a:r>
          </a:p>
          <a:p>
            <a:r>
              <a:rPr lang="hr-HR" dirty="0" smtClean="0"/>
              <a:t>Shakespeare also “invented” a lot o words and phrases, for example:</a:t>
            </a:r>
          </a:p>
          <a:p>
            <a:pPr lvl="0"/>
            <a:r>
              <a:rPr lang="en-GB" sz="2800" b="1" dirty="0" smtClean="0"/>
              <a:t>Bump</a:t>
            </a:r>
            <a:r>
              <a:rPr lang="hr-HR" sz="2800" b="1" dirty="0" smtClean="0"/>
              <a:t>,</a:t>
            </a:r>
            <a:r>
              <a:rPr lang="en-GB" sz="2800" b="1" dirty="0" smtClean="0"/>
              <a:t> fortune-teller</a:t>
            </a:r>
            <a:r>
              <a:rPr lang="hr-HR" sz="2800" b="1" dirty="0" smtClean="0"/>
              <a:t>, </a:t>
            </a:r>
            <a:r>
              <a:rPr lang="en-GB" sz="2800" b="1" dirty="0" smtClean="0"/>
              <a:t>gloomy</a:t>
            </a:r>
            <a:r>
              <a:rPr lang="hr-HR" sz="2800" b="1" dirty="0" smtClean="0"/>
              <a:t>, </a:t>
            </a:r>
            <a:r>
              <a:rPr lang="en-GB" sz="2800" b="1" dirty="0" smtClean="0"/>
              <a:t>to</a:t>
            </a:r>
            <a:r>
              <a:rPr lang="hr-HR" sz="2800" b="1" dirty="0" smtClean="0"/>
              <a:t> </a:t>
            </a:r>
            <a:r>
              <a:rPr lang="en-GB" sz="2800" b="1" dirty="0" smtClean="0"/>
              <a:t>gossip</a:t>
            </a:r>
            <a:r>
              <a:rPr lang="hr-HR" sz="2800" b="1" dirty="0" smtClean="0"/>
              <a:t>, </a:t>
            </a:r>
            <a:r>
              <a:rPr lang="en-GB" sz="2800" b="1" dirty="0" smtClean="0"/>
              <a:t>successful</a:t>
            </a:r>
            <a:r>
              <a:rPr lang="hr-HR" sz="2800" b="1" dirty="0" smtClean="0"/>
              <a:t>,</a:t>
            </a:r>
            <a:r>
              <a:rPr lang="en-GB" sz="2800" b="1" dirty="0" smtClean="0"/>
              <a:t> addiction</a:t>
            </a:r>
            <a:endParaRPr lang="hr-HR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00166" y="714356"/>
            <a:ext cx="34290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latin typeface="Algerian" pitchFamily="82" charset="0"/>
              </a:rPr>
              <a:t>SHAKESPEARE 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5" name="Picture 4" descr="shakespe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1766880" cy="2000264"/>
          </a:xfrm>
          <a:prstGeom prst="rect">
            <a:avLst/>
          </a:prstGeom>
        </p:spPr>
      </p:pic>
      <p:pic>
        <p:nvPicPr>
          <p:cNvPr id="7" name="Picture 6" descr="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071570" cy="135732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Phrases: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/>
              <a:t>Wild-goose chase </a:t>
            </a:r>
            <a:endParaRPr lang="hr-HR" b="1" i="1" dirty="0" smtClean="0"/>
          </a:p>
          <a:p>
            <a:r>
              <a:rPr lang="en-GB" b="1" i="1" dirty="0" smtClean="0"/>
              <a:t>Love is blind </a:t>
            </a:r>
            <a:endParaRPr lang="hr-HR" b="1" i="1" dirty="0" smtClean="0"/>
          </a:p>
          <a:p>
            <a:r>
              <a:rPr lang="en-GB" b="1" i="1" dirty="0" smtClean="0"/>
              <a:t>A horse, a horse! My kingdom for a horse!</a:t>
            </a:r>
            <a:endParaRPr lang="hr-HR" b="1" i="1" dirty="0" smtClean="0"/>
          </a:p>
          <a:p>
            <a:r>
              <a:rPr lang="en-GB" b="1" i="1" dirty="0" smtClean="0"/>
              <a:t>Good riddance </a:t>
            </a:r>
            <a:endParaRPr lang="hr-HR" b="1" i="1" dirty="0" smtClean="0"/>
          </a:p>
          <a:p>
            <a:r>
              <a:rPr lang="en-GB" b="1" i="1" dirty="0" smtClean="0"/>
              <a:t>Crack of doom </a:t>
            </a:r>
            <a:endParaRPr lang="hr-HR" b="1" i="1" dirty="0" smtClean="0"/>
          </a:p>
          <a:p>
            <a:r>
              <a:rPr lang="en-GB" b="1" i="1" dirty="0" smtClean="0"/>
              <a:t>All's well that ends well </a:t>
            </a:r>
            <a:endParaRPr lang="hr-HR" b="1" i="1" dirty="0" smtClean="0"/>
          </a:p>
          <a:p>
            <a:r>
              <a:rPr lang="en-GB" b="1" i="1" dirty="0" smtClean="0"/>
              <a:t>All that glitters is not gold </a:t>
            </a:r>
            <a:endParaRPr lang="hr-HR" b="1" i="1" dirty="0" smtClean="0"/>
          </a:p>
          <a:p>
            <a:r>
              <a:rPr lang="hr-HR" b="1" i="1" dirty="0" smtClean="0"/>
              <a:t>To be or not to be...</a:t>
            </a:r>
            <a:endParaRPr lang="en-US" i="1" dirty="0"/>
          </a:p>
        </p:txBody>
      </p:sp>
      <p:pic>
        <p:nvPicPr>
          <p:cNvPr id="5" name="Picture 4" descr="2romeo__juliet_balc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357562"/>
            <a:ext cx="1714512" cy="1671654"/>
          </a:xfrm>
          <a:prstGeom prst="rect">
            <a:avLst/>
          </a:prstGeom>
        </p:spPr>
      </p:pic>
      <p:pic>
        <p:nvPicPr>
          <p:cNvPr id="6" name="Picture 5" descr="hamle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928670"/>
            <a:ext cx="1357322" cy="1643074"/>
          </a:xfrm>
          <a:prstGeom prst="rect">
            <a:avLst/>
          </a:prstGeom>
        </p:spPr>
      </p:pic>
      <p:pic>
        <p:nvPicPr>
          <p:cNvPr id="7" name="Picture 6" descr="haml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4429132"/>
            <a:ext cx="1266825" cy="20002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of_the_british_empire_in_the_1920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286676" cy="435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5429288" cy="461665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sz="2400" dirty="0" smtClean="0"/>
              <a:t>The expansion of the British Empire  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Modern English </a:t>
            </a:r>
            <a:endParaRPr lang="en-US" dirty="0"/>
          </a:p>
        </p:txBody>
      </p:sp>
      <p:pic>
        <p:nvPicPr>
          <p:cNvPr id="4" name="Content Placeholder 3" descr="OxfordDictionaryofEnglishSecondEditionforAndro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2714620"/>
            <a:ext cx="2286016" cy="3429024"/>
          </a:xfrm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57864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000" dirty="0" smtClean="0"/>
              <a:t>There are many dialects of English spoken throughout the world: </a:t>
            </a:r>
            <a:r>
              <a:rPr lang="en-GB" dirty="0" smtClean="0"/>
              <a:t> </a:t>
            </a:r>
            <a:endParaRPr lang="hr-HR" dirty="0" smtClean="0"/>
          </a:p>
          <a:p>
            <a:endParaRPr lang="hr-HR" dirty="0" smtClean="0"/>
          </a:p>
          <a:p>
            <a:r>
              <a:rPr lang="en-GB" sz="2000" u="sng" dirty="0" smtClean="0">
                <a:solidFill>
                  <a:schemeClr val="tx2"/>
                </a:solidFill>
                <a:hlinkClick r:id="rId3" tooltip="American English"/>
              </a:rPr>
              <a:t>American English</a:t>
            </a:r>
            <a:r>
              <a:rPr lang="en-GB" sz="2000" u="sng" dirty="0" smtClean="0">
                <a:solidFill>
                  <a:schemeClr val="tx2"/>
                </a:solidFill>
              </a:rPr>
              <a:t>,</a:t>
            </a:r>
            <a:r>
              <a:rPr lang="hr-HR" sz="2000" u="sng" dirty="0" smtClean="0">
                <a:solidFill>
                  <a:schemeClr val="tx2"/>
                </a:solidFill>
              </a:rPr>
              <a:t> </a:t>
            </a:r>
            <a:r>
              <a:rPr lang="en-GB" sz="2000" u="sng" dirty="0" smtClean="0">
                <a:solidFill>
                  <a:schemeClr val="tx2"/>
                </a:solidFill>
                <a:hlinkClick r:id="rId4" tooltip="Australian English"/>
              </a:rPr>
              <a:t>Australian English</a:t>
            </a:r>
            <a:r>
              <a:rPr lang="en-GB" sz="2000" u="sng" dirty="0" smtClean="0">
                <a:solidFill>
                  <a:schemeClr val="tx2"/>
                </a:solidFill>
              </a:rPr>
              <a:t>, </a:t>
            </a:r>
            <a:endParaRPr lang="hr-HR" sz="2000" u="sng" dirty="0" smtClean="0">
              <a:solidFill>
                <a:schemeClr val="tx2"/>
              </a:solidFill>
            </a:endParaRPr>
          </a:p>
          <a:p>
            <a:r>
              <a:rPr lang="en-GB" sz="2000" u="sng" dirty="0" smtClean="0">
                <a:solidFill>
                  <a:schemeClr val="tx2"/>
                </a:solidFill>
                <a:hlinkClick r:id="rId5" tooltip="British English"/>
              </a:rPr>
              <a:t>British English</a:t>
            </a:r>
            <a:r>
              <a:rPr lang="en-GB" sz="2000" u="sng" dirty="0" smtClean="0">
                <a:solidFill>
                  <a:schemeClr val="tx2"/>
                </a:solidFill>
              </a:rPr>
              <a:t>, </a:t>
            </a:r>
            <a:r>
              <a:rPr lang="en-GB" sz="2000" u="sng" dirty="0" smtClean="0">
                <a:solidFill>
                  <a:schemeClr val="tx2"/>
                </a:solidFill>
                <a:hlinkClick r:id="rId6" tooltip="Canadian English"/>
              </a:rPr>
              <a:t>Canadian English</a:t>
            </a:r>
            <a:r>
              <a:rPr lang="en-GB" sz="2000" u="sng" dirty="0" smtClean="0">
                <a:solidFill>
                  <a:schemeClr val="tx2"/>
                </a:solidFill>
              </a:rPr>
              <a:t>, </a:t>
            </a:r>
            <a:r>
              <a:rPr lang="en-GB" sz="2000" u="sng" dirty="0" smtClean="0">
                <a:solidFill>
                  <a:schemeClr val="tx2"/>
                </a:solidFill>
                <a:hlinkClick r:id="rId7" tooltip="Caribbean English"/>
              </a:rPr>
              <a:t>Caribbean English</a:t>
            </a:r>
            <a:r>
              <a:rPr lang="en-GB" sz="2000" u="sng" dirty="0" smtClean="0">
                <a:solidFill>
                  <a:schemeClr val="tx2"/>
                </a:solidFill>
              </a:rPr>
              <a:t>,</a:t>
            </a:r>
            <a:r>
              <a:rPr lang="hr-HR" sz="2000" u="sng" dirty="0" smtClean="0">
                <a:solidFill>
                  <a:schemeClr val="tx2"/>
                </a:solidFill>
              </a:rPr>
              <a:t> </a:t>
            </a:r>
            <a:r>
              <a:rPr lang="en-GB" sz="2000" u="sng" dirty="0" smtClean="0">
                <a:solidFill>
                  <a:schemeClr val="tx2"/>
                </a:solidFill>
                <a:hlinkClick r:id="rId8" tooltip="Hiberno-English"/>
              </a:rPr>
              <a:t>Hiberno-English</a:t>
            </a:r>
            <a:r>
              <a:rPr lang="hr-HR" sz="2000" u="sng" dirty="0" smtClean="0">
                <a:solidFill>
                  <a:schemeClr val="tx2"/>
                </a:solidFill>
              </a:rPr>
              <a:t> (Irish English)</a:t>
            </a:r>
            <a:r>
              <a:rPr lang="en-GB" sz="2000" u="sng" dirty="0" smtClean="0">
                <a:solidFill>
                  <a:schemeClr val="tx2"/>
                </a:solidFill>
              </a:rPr>
              <a:t>,</a:t>
            </a:r>
            <a:endParaRPr lang="hr-HR" sz="2000" u="sng" dirty="0" smtClean="0">
              <a:solidFill>
                <a:schemeClr val="tx2"/>
              </a:solidFill>
            </a:endParaRPr>
          </a:p>
          <a:p>
            <a:r>
              <a:rPr lang="en-GB" sz="2000" u="sng" dirty="0" smtClean="0">
                <a:solidFill>
                  <a:schemeClr val="tx2"/>
                </a:solidFill>
                <a:hlinkClick r:id="rId9" tooltip="Indo-Pakistani English"/>
              </a:rPr>
              <a:t>Indo-Pakistani English</a:t>
            </a:r>
            <a:r>
              <a:rPr lang="en-GB" sz="2000" u="sng" dirty="0" smtClean="0">
                <a:solidFill>
                  <a:schemeClr val="tx2"/>
                </a:solidFill>
              </a:rPr>
              <a:t>, </a:t>
            </a:r>
            <a:r>
              <a:rPr lang="en-GB" sz="2000" u="sng" dirty="0" smtClean="0">
                <a:solidFill>
                  <a:schemeClr val="tx2"/>
                </a:solidFill>
                <a:hlinkClick r:id="rId10" tooltip="Nigerian English"/>
              </a:rPr>
              <a:t>Nigerian English</a:t>
            </a:r>
            <a:r>
              <a:rPr lang="en-GB" sz="2000" u="sng" dirty="0" smtClean="0">
                <a:solidFill>
                  <a:schemeClr val="tx2"/>
                </a:solidFill>
              </a:rPr>
              <a:t>,</a:t>
            </a:r>
            <a:endParaRPr lang="hr-HR" sz="2000" u="sng" dirty="0" smtClean="0">
              <a:solidFill>
                <a:schemeClr val="tx2"/>
              </a:solidFill>
            </a:endParaRPr>
          </a:p>
          <a:p>
            <a:r>
              <a:rPr lang="en-GB" sz="2000" u="sng" dirty="0" smtClean="0">
                <a:solidFill>
                  <a:schemeClr val="tx2"/>
                </a:solidFill>
                <a:hlinkClick r:id="rId11" tooltip="New Zealand English"/>
              </a:rPr>
              <a:t>New Zealand English</a:t>
            </a:r>
            <a:r>
              <a:rPr lang="en-GB" sz="2000" u="sng" dirty="0" smtClean="0">
                <a:solidFill>
                  <a:schemeClr val="tx2"/>
                </a:solidFill>
              </a:rPr>
              <a:t>, </a:t>
            </a:r>
            <a:endParaRPr lang="hr-HR" sz="2000" u="sng" dirty="0" smtClean="0">
              <a:solidFill>
                <a:schemeClr val="tx2"/>
              </a:solidFill>
            </a:endParaRPr>
          </a:p>
          <a:p>
            <a:r>
              <a:rPr lang="en-GB" sz="2000" u="sng" dirty="0" smtClean="0">
                <a:solidFill>
                  <a:schemeClr val="tx2"/>
                </a:solidFill>
                <a:hlinkClick r:id="rId12" tooltip="Philippine English"/>
              </a:rPr>
              <a:t>Philippine English</a:t>
            </a:r>
            <a:r>
              <a:rPr lang="en-GB" sz="2000" u="sng" dirty="0" smtClean="0">
                <a:solidFill>
                  <a:schemeClr val="tx2"/>
                </a:solidFill>
              </a:rPr>
              <a:t>, </a:t>
            </a:r>
            <a:endParaRPr lang="hr-HR" sz="2000" u="sng" dirty="0" smtClean="0">
              <a:solidFill>
                <a:schemeClr val="tx2"/>
              </a:solidFill>
            </a:endParaRPr>
          </a:p>
          <a:p>
            <a:r>
              <a:rPr lang="en-GB" sz="2000" u="sng" dirty="0" smtClean="0">
                <a:solidFill>
                  <a:schemeClr val="tx2"/>
                </a:solidFill>
                <a:hlinkClick r:id="rId13" tooltip="Singaporean English"/>
              </a:rPr>
              <a:t>Singaporean English</a:t>
            </a:r>
            <a:r>
              <a:rPr lang="en-GB" sz="2000" u="sng" dirty="0" smtClean="0">
                <a:solidFill>
                  <a:schemeClr val="tx2"/>
                </a:solidFill>
              </a:rPr>
              <a:t>, </a:t>
            </a:r>
            <a:endParaRPr lang="hr-HR" sz="2000" u="sng" dirty="0" smtClean="0">
              <a:solidFill>
                <a:schemeClr val="tx2"/>
              </a:solidFill>
            </a:endParaRPr>
          </a:p>
          <a:p>
            <a:r>
              <a:rPr lang="en-GB" sz="2000" u="sng" dirty="0" smtClean="0">
                <a:solidFill>
                  <a:schemeClr val="tx2"/>
                </a:solidFill>
              </a:rPr>
              <a:t> </a:t>
            </a:r>
            <a:r>
              <a:rPr lang="en-GB" sz="2000" u="sng" dirty="0" smtClean="0">
                <a:solidFill>
                  <a:schemeClr val="tx2"/>
                </a:solidFill>
                <a:hlinkClick r:id="rId14" tooltip="South African English"/>
              </a:rPr>
              <a:t>South African English</a:t>
            </a:r>
            <a:endParaRPr lang="hr-HR" sz="2000" u="sng" dirty="0" smtClean="0">
              <a:solidFill>
                <a:schemeClr val="tx2"/>
              </a:solidFill>
            </a:endParaRPr>
          </a:p>
          <a:p>
            <a:endParaRPr lang="hr-HR" sz="2000" u="sng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000" dirty="0" smtClean="0"/>
              <a:t> </a:t>
            </a:r>
            <a:r>
              <a:rPr lang="hr-HR" sz="2000" dirty="0" smtClean="0"/>
              <a:t>T</a:t>
            </a:r>
            <a:r>
              <a:rPr lang="en-GB" sz="2000" dirty="0" smtClean="0"/>
              <a:t>here are over </a:t>
            </a:r>
            <a:r>
              <a:rPr lang="en-GB" sz="2000" b="1" dirty="0" smtClean="0"/>
              <a:t>1 billion </a:t>
            </a:r>
            <a:r>
              <a:rPr lang="en-GB" sz="2000" dirty="0" smtClean="0"/>
              <a:t>speakers of English </a:t>
            </a:r>
            <a:endParaRPr lang="hr-HR" sz="2000" dirty="0" smtClean="0"/>
          </a:p>
          <a:p>
            <a:pPr>
              <a:buFontTx/>
              <a:buChar char="-"/>
            </a:pPr>
            <a:r>
              <a:rPr lang="hr-HR" sz="2000" dirty="0" smtClean="0"/>
              <a:t> There are around million words in English</a:t>
            </a:r>
          </a:p>
          <a:p>
            <a:pPr>
              <a:buFontTx/>
              <a:buChar char="-"/>
            </a:pPr>
            <a:r>
              <a:rPr lang="hr-HR" sz="2000" dirty="0" smtClean="0"/>
              <a:t> Three most commonly used words: THE, OF, TO</a:t>
            </a:r>
          </a:p>
          <a:p>
            <a:pPr>
              <a:buFontTx/>
              <a:buChar char="-"/>
            </a:pPr>
            <a:endParaRPr lang="hr-HR" u="sng" dirty="0" smtClean="0"/>
          </a:p>
          <a:p>
            <a:pPr>
              <a:buFontTx/>
              <a:buChar char="-"/>
            </a:pPr>
            <a:endParaRPr lang="hr-HR" u="sng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325665-cartoon-cute-children-holding-hands-around-the-glo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6072230" cy="628654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lts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214422"/>
            <a:ext cx="4357718" cy="16430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THE CELTS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 descr="Iron_Age_(celtic)_Round_House_Cranborne_Dorset_-_geograph.org.uk_-_160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72074"/>
            <a:ext cx="2571768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1214422"/>
            <a:ext cx="292895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From around 750 BC to 12 BC, the Celts were </a:t>
            </a:r>
            <a:r>
              <a:rPr lang="en-GB" b="1" dirty="0" smtClean="0"/>
              <a:t>the most powerful</a:t>
            </a:r>
            <a:r>
              <a:rPr lang="en-GB" dirty="0" smtClean="0"/>
              <a:t> people in central and northern Europe.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3357562"/>
            <a:ext cx="4000528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Celts are usually divided into the three groups:</a:t>
            </a:r>
          </a:p>
          <a:p>
            <a:endParaRPr lang="hr-HR" b="1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warriors 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Druids </a:t>
            </a:r>
            <a:r>
              <a:rPr lang="hr-HR" b="1" dirty="0" smtClean="0"/>
              <a:t>, </a:t>
            </a:r>
            <a:r>
              <a:rPr lang="en-GB" dirty="0" smtClean="0"/>
              <a:t>the religious leaders;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farmers </a:t>
            </a:r>
            <a:endParaRPr lang="hr-HR" b="1" dirty="0" smtClean="0"/>
          </a:p>
          <a:p>
            <a:pPr>
              <a:buFont typeface="Arial" pitchFamily="34" charset="0"/>
              <a:buChar char="•"/>
            </a:pPr>
            <a:endParaRPr lang="hr-HR" b="1" dirty="0" smtClean="0"/>
          </a:p>
          <a:p>
            <a:pPr>
              <a:buFont typeface="Arial" pitchFamily="34" charset="0"/>
              <a:buChar char="•"/>
            </a:pPr>
            <a:r>
              <a:rPr lang="hr-HR" b="1" dirty="0" smtClean="0"/>
              <a:t>No one called them </a:t>
            </a:r>
            <a:r>
              <a:rPr lang="hr-HR" b="1" dirty="0" smtClean="0">
                <a:solidFill>
                  <a:srgbClr val="00B050"/>
                </a:solidFill>
              </a:rPr>
              <a:t>Celts</a:t>
            </a:r>
            <a:r>
              <a:rPr lang="hr-HR" b="1" dirty="0" smtClean="0"/>
              <a:t> – this is the modern name invented in the 18th century!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8" name="Picture 7" descr="Celtic_sword_and_scabbard_circa_60_B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143248"/>
            <a:ext cx="1357322" cy="3432182"/>
          </a:xfrm>
          <a:prstGeom prst="rect">
            <a:avLst/>
          </a:prstGeom>
        </p:spPr>
      </p:pic>
      <p:pic>
        <p:nvPicPr>
          <p:cNvPr id="9" name="Picture 8" descr="celtic-cro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2857496"/>
            <a:ext cx="1643075" cy="20002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hr-H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Sources: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3143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 smtClean="0"/>
              <a:t>Way to go 5, Školska knjiga, Zagreb 2009.</a:t>
            </a:r>
          </a:p>
          <a:p>
            <a:r>
              <a:rPr lang="en-GB" sz="2400" dirty="0" smtClean="0"/>
              <a:t>http://history.parkfieldict.co.uk</a:t>
            </a:r>
            <a:endParaRPr lang="hr-HR" sz="2400" dirty="0" smtClean="0"/>
          </a:p>
          <a:p>
            <a:r>
              <a:rPr lang="en-GB" sz="2400" dirty="0" smtClean="0"/>
              <a:t>http://www.irishdictionary.ie</a:t>
            </a:r>
            <a:endParaRPr lang="hr-HR" sz="2400" dirty="0" smtClean="0"/>
          </a:p>
          <a:p>
            <a:r>
              <a:rPr lang="en-GB" sz="2400" dirty="0" smtClean="0"/>
              <a:t>http://www.omniglot.com</a:t>
            </a:r>
            <a:endParaRPr lang="hr-HR" sz="2400" dirty="0" smtClean="0"/>
          </a:p>
          <a:p>
            <a:r>
              <a:rPr lang="en-GB" sz="2400" dirty="0" smtClean="0"/>
              <a:t>http://www.woodlands-junior.kent.sch.uk</a:t>
            </a:r>
            <a:endParaRPr lang="hr-HR" sz="2400" dirty="0" smtClean="0"/>
          </a:p>
          <a:p>
            <a:r>
              <a:rPr lang="en-GB" sz="2400" dirty="0" smtClean="0"/>
              <a:t>http://en.wikipedia.org</a:t>
            </a:r>
            <a:endParaRPr lang="hr-HR" sz="2400" dirty="0" smtClean="0"/>
          </a:p>
          <a:p>
            <a:r>
              <a:rPr lang="en-GB" sz="2400" dirty="0" smtClean="0"/>
              <a:t>www.pathguy.com/shakeswo.htm</a:t>
            </a:r>
            <a:endParaRPr lang="hr-HR" sz="2400" u="sng" dirty="0" smtClean="0"/>
          </a:p>
          <a:p>
            <a:pPr>
              <a:buNone/>
            </a:pP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500958" y="6429396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solidFill>
                  <a:srgbClr val="C00000"/>
                </a:solidFill>
              </a:rPr>
              <a:t>L.K., 2012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6" name="Picture 5" descr="Boo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857760"/>
            <a:ext cx="1762134" cy="12858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CELTIC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 smtClean="0"/>
              <a:t>CELTIC languages were widely spoken across the Europe</a:t>
            </a:r>
          </a:p>
          <a:p>
            <a:r>
              <a:rPr lang="hr-HR" sz="2400" dirty="0" smtClean="0"/>
              <a:t>Today they are spoken </a:t>
            </a:r>
            <a:r>
              <a:rPr lang="en-GB" sz="2400" dirty="0" smtClean="0"/>
              <a:t>by less than 2 million </a:t>
            </a:r>
            <a:r>
              <a:rPr lang="hr-HR" sz="2400" dirty="0" smtClean="0"/>
              <a:t>of </a:t>
            </a:r>
            <a:r>
              <a:rPr lang="en-GB" sz="2400" dirty="0" smtClean="0"/>
              <a:t>people altogether</a:t>
            </a:r>
            <a:endParaRPr lang="hr-HR" sz="2400" dirty="0" smtClean="0"/>
          </a:p>
          <a:p>
            <a:r>
              <a:rPr lang="hr-HR" sz="2400" u="sng" dirty="0" smtClean="0">
                <a:solidFill>
                  <a:srgbClr val="00B050"/>
                </a:solidFill>
              </a:rPr>
              <a:t>Irish Gaelic</a:t>
            </a:r>
            <a:r>
              <a:rPr lang="hr-HR" sz="24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hr-HR" sz="2400" dirty="0" smtClean="0">
                <a:solidFill>
                  <a:srgbClr val="00B050"/>
                </a:solidFill>
              </a:rPr>
              <a:t>DUBLIN – Bhaile Atha Clitah</a:t>
            </a:r>
          </a:p>
          <a:p>
            <a:r>
              <a:rPr lang="hr-HR" sz="2400" dirty="0" smtClean="0">
                <a:solidFill>
                  <a:srgbClr val="00B050"/>
                </a:solidFill>
              </a:rPr>
              <a:t>IRELAND – Eirinn</a:t>
            </a:r>
          </a:p>
          <a:p>
            <a:endParaRPr lang="hr-HR" sz="2800" dirty="0" smtClean="0"/>
          </a:p>
        </p:txBody>
      </p:sp>
      <p:pic>
        <p:nvPicPr>
          <p:cNvPr id="4" name="Picture 3" descr="celt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071810"/>
            <a:ext cx="4057653" cy="3357586"/>
          </a:xfrm>
          <a:prstGeom prst="rect">
            <a:avLst/>
          </a:prstGeom>
        </p:spPr>
      </p:pic>
      <p:pic>
        <p:nvPicPr>
          <p:cNvPr id="5" name="Picture 4" descr="303px-Chwe_Chenedl_Geltaidd_syml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143380"/>
            <a:ext cx="1071570" cy="19288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Algerian" pitchFamily="82" charset="0"/>
              </a:rPr>
              <a:t>THE ROMANS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7329510" cy="20002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GB" b="1" dirty="0" smtClean="0"/>
              <a:t>43 </a:t>
            </a:r>
            <a:r>
              <a:rPr lang="en-GB" b="1" dirty="0"/>
              <a:t>BC</a:t>
            </a:r>
            <a:r>
              <a:rPr lang="en-GB" dirty="0"/>
              <a:t> </a:t>
            </a:r>
            <a:r>
              <a:rPr lang="hr-HR" dirty="0" smtClean="0"/>
              <a:t>- </a:t>
            </a:r>
            <a:r>
              <a:rPr lang="en-GB" dirty="0" smtClean="0"/>
              <a:t>Roman </a:t>
            </a:r>
            <a:r>
              <a:rPr lang="en-GB" dirty="0"/>
              <a:t>occupation of Britain </a:t>
            </a:r>
            <a:endParaRPr lang="hr-HR" dirty="0" smtClean="0"/>
          </a:p>
          <a:p>
            <a:pPr lvl="0"/>
            <a:r>
              <a:rPr lang="en-GB" dirty="0"/>
              <a:t>Romans established their colony called </a:t>
            </a:r>
            <a:r>
              <a:rPr lang="en-GB" b="1" dirty="0"/>
              <a:t>BRITANNIA  </a:t>
            </a:r>
            <a:endParaRPr lang="hr-HR" b="1" dirty="0" smtClean="0"/>
          </a:p>
          <a:p>
            <a:pPr lvl="0"/>
            <a:r>
              <a:rPr lang="en-GB" dirty="0" smtClean="0"/>
              <a:t>Celtic </a:t>
            </a:r>
            <a:r>
              <a:rPr lang="en-GB" dirty="0"/>
              <a:t>tribes were </a:t>
            </a:r>
            <a:r>
              <a:rPr lang="en-GB" dirty="0" smtClean="0"/>
              <a:t>Romanized</a:t>
            </a:r>
            <a:endParaRPr lang="hr-HR" dirty="0" smtClean="0"/>
          </a:p>
          <a:p>
            <a:pPr lvl="0"/>
            <a:r>
              <a:rPr lang="hr-HR" dirty="0" smtClean="0"/>
              <a:t>The Celts from Britannia were known as Britons</a:t>
            </a:r>
          </a:p>
          <a:p>
            <a:pPr lvl="0">
              <a:buNone/>
            </a:pPr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i="1" dirty="0" smtClean="0"/>
          </a:p>
          <a:p>
            <a:pPr lvl="0"/>
            <a:endParaRPr lang="hr-HR" dirty="0" smtClean="0"/>
          </a:p>
          <a:p>
            <a:pPr lvl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4" name="Picture 3" descr="Rom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857232"/>
            <a:ext cx="1714480" cy="2857520"/>
          </a:xfrm>
          <a:prstGeom prst="rect">
            <a:avLst/>
          </a:prstGeom>
        </p:spPr>
      </p:pic>
      <p:pic>
        <p:nvPicPr>
          <p:cNvPr id="5" name="Picture 4" descr="Roman_soldiers_with_aquilifer_signifer_centurio_70_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571876"/>
            <a:ext cx="2928958" cy="2908119"/>
          </a:xfrm>
          <a:prstGeom prst="rect">
            <a:avLst/>
          </a:prstGeom>
        </p:spPr>
      </p:pic>
      <p:pic>
        <p:nvPicPr>
          <p:cNvPr id="6" name="Picture 5" descr="The_Standard-Bearer_of_the_Tenth_Leg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571876"/>
            <a:ext cx="3286148" cy="28908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tx2"/>
                </a:solidFill>
                <a:latin typeface="Algerian" pitchFamily="82" charset="0"/>
              </a:rPr>
              <a:t>THE ANGLES, SAXONS</a:t>
            </a:r>
            <a:br>
              <a:rPr lang="hr-HR" sz="3600" dirty="0" smtClean="0">
                <a:solidFill>
                  <a:schemeClr val="tx2"/>
                </a:solidFill>
                <a:latin typeface="Algerian" pitchFamily="82" charset="0"/>
              </a:rPr>
            </a:br>
            <a:r>
              <a:rPr lang="hr-HR" sz="3600" dirty="0" smtClean="0">
                <a:solidFill>
                  <a:schemeClr val="tx2"/>
                </a:solidFill>
                <a:latin typeface="Algerian" pitchFamily="82" charset="0"/>
              </a:rPr>
              <a:t> and JUTES</a:t>
            </a:r>
            <a:endParaRPr lang="en-US" sz="3600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Came to Britain in the </a:t>
            </a:r>
            <a:r>
              <a:rPr lang="hr-HR" dirty="0" smtClean="0">
                <a:solidFill>
                  <a:schemeClr val="tx1"/>
                </a:solidFill>
              </a:rPr>
              <a:t>5th century </a:t>
            </a:r>
            <a:r>
              <a:rPr lang="hr-HR" dirty="0" smtClean="0"/>
              <a:t>(after the Romans left)</a:t>
            </a:r>
          </a:p>
          <a:p>
            <a:r>
              <a:rPr lang="en-GB" dirty="0" smtClean="0"/>
              <a:t>They came across the North Sea in wooden boats from what is</a:t>
            </a:r>
            <a:r>
              <a:rPr lang="hr-HR" dirty="0" smtClean="0"/>
              <a:t> now Germany, Denmark and the Netherlands. </a:t>
            </a:r>
            <a:endParaRPr lang="en-GB" dirty="0" smtClean="0"/>
          </a:p>
          <a:p>
            <a:r>
              <a:rPr lang="hr-HR" dirty="0" smtClean="0"/>
              <a:t>T</a:t>
            </a:r>
            <a:r>
              <a:rPr lang="en-GB" dirty="0" smtClean="0"/>
              <a:t>hey were</a:t>
            </a:r>
            <a:r>
              <a:rPr lang="en-GB" b="1" dirty="0" smtClean="0"/>
              <a:t> looking for new places to farm</a:t>
            </a:r>
            <a:r>
              <a:rPr lang="hr-HR" b="1" dirty="0" smtClean="0"/>
              <a:t>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4" name="Picture 3" descr="Anglo-Sax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1714512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0px-Arthur-Pyle_King_Arthur_of_Bri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2286016" cy="2643206"/>
          </a:xfrm>
          <a:prstGeom prst="rect">
            <a:avLst/>
          </a:prstGeom>
        </p:spPr>
      </p:pic>
      <p:pic>
        <p:nvPicPr>
          <p:cNvPr id="5" name="Picture 4" descr="Excalibur-king-arthur-17029845-1024-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3071834" cy="2714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868" y="714356"/>
            <a:ext cx="5000660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King Arthur</a:t>
            </a:r>
            <a:r>
              <a:rPr lang="en-GB" sz="2400" dirty="0" smtClean="0"/>
              <a:t> tried to fight them </a:t>
            </a:r>
            <a:r>
              <a:rPr lang="hr-HR" sz="2400" dirty="0" smtClean="0"/>
              <a:t>off</a:t>
            </a:r>
            <a:r>
              <a:rPr lang="en-GB" sz="2400" dirty="0" smtClean="0"/>
              <a:t>, but they soon settled </a:t>
            </a:r>
            <a:r>
              <a:rPr lang="hr-HR" sz="2400" dirty="0" smtClean="0"/>
              <a:t>and stayed </a:t>
            </a:r>
            <a:r>
              <a:rPr lang="en-GB" sz="2400" dirty="0" smtClean="0"/>
              <a:t>in what we now call </a:t>
            </a:r>
            <a:r>
              <a:rPr lang="en-GB" sz="2400" b="1" dirty="0" smtClean="0"/>
              <a:t>England</a:t>
            </a:r>
            <a:r>
              <a:rPr lang="en-GB" sz="2400" dirty="0" smtClean="0"/>
              <a:t> (meaning </a:t>
            </a:r>
            <a:r>
              <a:rPr lang="en-GB" sz="2400" b="1" dirty="0" smtClean="0"/>
              <a:t>'Angle Land</a:t>
            </a:r>
            <a:r>
              <a:rPr lang="en-GB" sz="2400" dirty="0" smtClean="0"/>
              <a:t>').</a:t>
            </a:r>
            <a:endParaRPr lang="hr-HR" sz="2400" dirty="0" smtClean="0"/>
          </a:p>
          <a:p>
            <a:endParaRPr lang="en-US" dirty="0"/>
          </a:p>
        </p:txBody>
      </p:sp>
      <p:pic>
        <p:nvPicPr>
          <p:cNvPr id="7" name="Picture 6" descr="Arthur_and_the_sword_in_the_st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143248"/>
            <a:ext cx="3324227" cy="33527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00726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Their languages slowly turned into the oldest form of English called </a:t>
            </a:r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  <a:latin typeface="Showcard Gothic" pitchFamily="82" charset="0"/>
              </a:rPr>
              <a:t>Old English</a:t>
            </a:r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Many words in English have an Anglo-Saxon origin: </a:t>
            </a:r>
          </a:p>
          <a:p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Everyday objects and things: milk, finger, horse </a:t>
            </a:r>
          </a:p>
          <a:p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Days of the week: Monday, Tuesday...</a:t>
            </a:r>
          </a:p>
          <a:p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Body parts: head, heart, arms...</a:t>
            </a:r>
          </a:p>
          <a:p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Names for family members: son, daughter...</a:t>
            </a:r>
          </a:p>
          <a:p>
            <a:pPr>
              <a:buNone/>
            </a:pPr>
            <a:endParaRPr lang="hr-HR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i="1" dirty="0"/>
          </a:p>
          <a:p>
            <a:endParaRPr lang="hr-HR" i="1" dirty="0" smtClean="0"/>
          </a:p>
          <a:p>
            <a:endParaRPr lang="hr-HR" i="1" dirty="0"/>
          </a:p>
          <a:p>
            <a:endParaRPr lang="hr-HR" i="1" dirty="0" smtClean="0"/>
          </a:p>
          <a:p>
            <a:endParaRPr lang="hr-HR" i="1" dirty="0"/>
          </a:p>
          <a:p>
            <a:endParaRPr lang="hr-HR" i="1" dirty="0" smtClean="0"/>
          </a:p>
          <a:p>
            <a:endParaRPr lang="hr-HR" i="1" dirty="0"/>
          </a:p>
          <a:p>
            <a:endParaRPr lang="en-US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2428892" cy="489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T</a:t>
            </a:r>
            <a:r>
              <a:rPr lang="en-GB" sz="2400" dirty="0" smtClean="0"/>
              <a:t>hey used the </a:t>
            </a:r>
            <a:r>
              <a:rPr lang="en-GB" sz="2400" b="1" dirty="0" err="1" smtClean="0">
                <a:solidFill>
                  <a:schemeClr val="accent2">
                    <a:lumMod val="50000"/>
                  </a:schemeClr>
                </a:solidFill>
              </a:rPr>
              <a:t>futhork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 alphabet</a:t>
            </a:r>
            <a:r>
              <a:rPr lang="en-GB" sz="2400" dirty="0" smtClean="0"/>
              <a:t>. </a:t>
            </a:r>
            <a:endParaRPr lang="hr-HR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The letters were called 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runes</a:t>
            </a: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hr-HR" sz="2400" b="1" dirty="0" smtClean="0"/>
          </a:p>
          <a:p>
            <a:r>
              <a:rPr lang="hr-HR" sz="2400" dirty="0" smtClean="0"/>
              <a:t>Runes </a:t>
            </a:r>
            <a:r>
              <a:rPr lang="en-GB" sz="2400" dirty="0" smtClean="0"/>
              <a:t>had lots of straight lines</a:t>
            </a:r>
            <a:r>
              <a:rPr lang="hr-HR" sz="2400" dirty="0" smtClean="0"/>
              <a:t>, because that made the runes easier to </a:t>
            </a:r>
            <a:r>
              <a:rPr lang="en-GB" sz="2400" dirty="0" smtClean="0"/>
              <a:t>carve them onto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wood, stone or metal.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asrunes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500042"/>
            <a:ext cx="5715040" cy="54292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2400" dirty="0" smtClean="0"/>
              <a:t>Anglo-Saxons were pagans </a:t>
            </a:r>
          </a:p>
          <a:p>
            <a:r>
              <a:rPr lang="hr-HR" sz="2400" dirty="0" smtClean="0"/>
              <a:t>conversion to Christianity began in </a:t>
            </a:r>
            <a:r>
              <a:rPr lang="hr-HR" sz="2800" b="1" dirty="0" smtClean="0"/>
              <a:t>597</a:t>
            </a:r>
            <a:endParaRPr lang="hr-HR" sz="2400" b="1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dirty="0" smtClean="0"/>
          </a:p>
          <a:p>
            <a:r>
              <a:rPr lang="hr-HR" sz="2800" dirty="0" smtClean="0"/>
              <a:t>a lot of words came into English from Latin</a:t>
            </a:r>
            <a:endParaRPr lang="hr-HR" dirty="0" smtClean="0"/>
          </a:p>
          <a:p>
            <a:r>
              <a:rPr lang="hr-HR" i="1" dirty="0"/>
              <a:t>c</a:t>
            </a:r>
            <a:r>
              <a:rPr lang="hr-HR" i="1" dirty="0" smtClean="0"/>
              <a:t>andle, rose, bishop</a:t>
            </a:r>
          </a:p>
          <a:p>
            <a:endParaRPr lang="en-US" dirty="0"/>
          </a:p>
        </p:txBody>
      </p:sp>
      <p:pic>
        <p:nvPicPr>
          <p:cNvPr id="4" name="Picture 3" descr="4615215-350501-set-of-christianity-symb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857232"/>
            <a:ext cx="2143140" cy="2286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224" y="2857496"/>
            <a:ext cx="52864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 smtClean="0"/>
              <a:t>LATIN was the language used by Church</a:t>
            </a:r>
          </a:p>
          <a:p>
            <a:r>
              <a:rPr lang="hr-HR" sz="2400" dirty="0" smtClean="0"/>
              <a:t>WRITING came with Christianity.</a:t>
            </a:r>
          </a:p>
          <a:p>
            <a:r>
              <a:rPr lang="hr-HR" sz="2400" dirty="0" smtClean="0"/>
              <a:t>Futhork was replaced by LATIN script. </a:t>
            </a:r>
          </a:p>
        </p:txBody>
      </p:sp>
      <p:pic>
        <p:nvPicPr>
          <p:cNvPr id="8" name="Picture 7" descr="esclesiastic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857760"/>
            <a:ext cx="1285884" cy="1571636"/>
          </a:xfrm>
          <a:prstGeom prst="rect">
            <a:avLst/>
          </a:prstGeom>
        </p:spPr>
      </p:pic>
      <p:pic>
        <p:nvPicPr>
          <p:cNvPr id="7" name="Picture 6" descr="cartoon-monk-5694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54" y="3500438"/>
            <a:ext cx="1214446" cy="11909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489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Story of English</vt:lpstr>
      <vt:lpstr>THE CELTS </vt:lpstr>
      <vt:lpstr>CELTIC languages</vt:lpstr>
      <vt:lpstr>THE ROMANS</vt:lpstr>
      <vt:lpstr>THE ANGLES, SAXONS  and JUTES</vt:lpstr>
      <vt:lpstr>Slide 6</vt:lpstr>
      <vt:lpstr>Slide 7</vt:lpstr>
      <vt:lpstr>Slide 8</vt:lpstr>
      <vt:lpstr>CHRISTIANITY</vt:lpstr>
      <vt:lpstr>THE VIKINGS vikingr – “the one who came from fjords” (Danes, Swedes, Norwegians)</vt:lpstr>
      <vt:lpstr>Slide 11</vt:lpstr>
      <vt:lpstr>THE NORMANS</vt:lpstr>
      <vt:lpstr>Slide 13</vt:lpstr>
      <vt:lpstr>Slide 14</vt:lpstr>
      <vt:lpstr>Slide 15</vt:lpstr>
      <vt:lpstr>Phrases:</vt:lpstr>
      <vt:lpstr>Slide 17</vt:lpstr>
      <vt:lpstr>Modern English </vt:lpstr>
      <vt:lpstr>Slide 19</vt:lpstr>
      <vt:lpstr>Sources: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HISTORY OF ENGLISH LANGUAGE</dc:title>
  <dc:creator>Lucija</dc:creator>
  <cp:lastModifiedBy>Lucija</cp:lastModifiedBy>
  <cp:revision>56</cp:revision>
  <dcterms:created xsi:type="dcterms:W3CDTF">2012-10-11T16:30:27Z</dcterms:created>
  <dcterms:modified xsi:type="dcterms:W3CDTF">2012-10-27T17:20:55Z</dcterms:modified>
</cp:coreProperties>
</file>