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78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71" r:id="rId14"/>
    <p:sldId id="286" r:id="rId15"/>
    <p:sldId id="272" r:id="rId16"/>
    <p:sldId id="277" r:id="rId17"/>
    <p:sldId id="273" r:id="rId18"/>
    <p:sldId id="283" r:id="rId19"/>
    <p:sldId id="282" r:id="rId20"/>
    <p:sldId id="279" r:id="rId21"/>
    <p:sldId id="280" r:id="rId22"/>
    <p:sldId id="275" r:id="rId23"/>
    <p:sldId id="274" r:id="rId24"/>
    <p:sldId id="276" r:id="rId25"/>
    <p:sldId id="281" r:id="rId26"/>
    <p:sldId id="284" r:id="rId27"/>
    <p:sldId id="285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5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64F05-4F0D-4ABC-9BF7-DCAC03ABF8DF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F0B06D-4940-4B4B-8470-B976514148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Laguna_Indian_Reservation,_New_Mexico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0B06D-4940-4B4B-8470-B9765141487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dirty="0" smtClean="0"/>
              <a:t>Most Indian reservations, like the </a:t>
            </a:r>
            <a:r>
              <a:rPr lang="en-GB" sz="1200" dirty="0" smtClean="0">
                <a:hlinkClick r:id="rId3" tooltip="Laguna Indian Reservation, New Mexico"/>
              </a:rPr>
              <a:t>Laguna Indian reservation</a:t>
            </a:r>
            <a:r>
              <a:rPr lang="en-GB" sz="1200" dirty="0" smtClean="0"/>
              <a:t> in New Mexico (pictured 1943), are in the western United States, often in arid regions unsuitable for agriculture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0B06D-4940-4B4B-8470-B9765141487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26EF9-62B5-41E7-9F19-80566D4F9936}" type="datetimeFigureOut">
              <a:rPr lang="en-US" smtClean="0"/>
              <a:pPr/>
              <a:t>5/1/2013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4FD2A1-ED6B-48B4-886A-4A0DB78B4D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26EF9-62B5-41E7-9F19-80566D4F9936}" type="datetimeFigureOut">
              <a:rPr lang="en-US" smtClean="0"/>
              <a:pPr/>
              <a:t>5/1/2013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D2A1-ED6B-48B4-886A-4A0DB78B4D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26EF9-62B5-41E7-9F19-80566D4F9936}" type="datetimeFigureOut">
              <a:rPr lang="en-US" smtClean="0"/>
              <a:pPr/>
              <a:t>5/1/2013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D2A1-ED6B-48B4-886A-4A0DB78B4D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7326EF9-62B5-41E7-9F19-80566D4F9936}" type="datetimeFigureOut">
              <a:rPr lang="en-US" smtClean="0"/>
              <a:pPr/>
              <a:t>5/1/2013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24FD2A1-ED6B-48B4-886A-4A0DB78B4D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26EF9-62B5-41E7-9F19-80566D4F9936}" type="datetimeFigureOut">
              <a:rPr lang="en-US" smtClean="0"/>
              <a:pPr/>
              <a:t>5/1/2013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D2A1-ED6B-48B4-886A-4A0DB78B4D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26EF9-62B5-41E7-9F19-80566D4F9936}" type="datetimeFigureOut">
              <a:rPr lang="en-US" smtClean="0"/>
              <a:pPr/>
              <a:t>5/1/2013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D2A1-ED6B-48B4-886A-4A0DB78B4D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D2A1-ED6B-48B4-886A-4A0DB78B4D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26EF9-62B5-41E7-9F19-80566D4F9936}" type="datetimeFigureOut">
              <a:rPr lang="en-US" smtClean="0"/>
              <a:pPr/>
              <a:t>5/1/2013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26EF9-62B5-41E7-9F19-80566D4F9936}" type="datetimeFigureOut">
              <a:rPr lang="en-US" smtClean="0"/>
              <a:pPr/>
              <a:t>5/1/2013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D2A1-ED6B-48B4-886A-4A0DB78B4D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26EF9-62B5-41E7-9F19-80566D4F9936}" type="datetimeFigureOut">
              <a:rPr lang="en-US" smtClean="0"/>
              <a:pPr/>
              <a:t>5/1/2013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D2A1-ED6B-48B4-886A-4A0DB78B4D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7326EF9-62B5-41E7-9F19-80566D4F9936}" type="datetimeFigureOut">
              <a:rPr lang="en-US" smtClean="0"/>
              <a:pPr/>
              <a:t>5/1/2013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24FD2A1-ED6B-48B4-886A-4A0DB78B4D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26EF9-62B5-41E7-9F19-80566D4F9936}" type="datetimeFigureOut">
              <a:rPr lang="en-US" smtClean="0"/>
              <a:pPr/>
              <a:t>5/1/2013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4FD2A1-ED6B-48B4-886A-4A0DB78B4D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7326EF9-62B5-41E7-9F19-80566D4F9936}" type="datetimeFigureOut">
              <a:rPr lang="en-US" smtClean="0"/>
              <a:pPr/>
              <a:t>5/1/2013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24FD2A1-ED6B-48B4-886A-4A0DB78B4D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wheel spokes="8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://en.wikipedia.org/wiki/Steamboat_Willi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HISTORY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2852524"/>
          </a:xfrm>
        </p:spPr>
        <p:txBody>
          <a:bodyPr>
            <a:prstTxWarp prst="textInflate">
              <a:avLst/>
            </a:prstTxWarp>
            <a:normAutofit/>
          </a:bodyPr>
          <a:lstStyle/>
          <a:p>
            <a:r>
              <a:rPr lang="hr-HR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UNITED STATES OF AMERICA</a:t>
            </a:r>
            <a:br>
              <a:rPr lang="hr-HR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en-US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3" descr="THE USA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00298" y="4071942"/>
            <a:ext cx="3638550" cy="2371725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bg1"/>
                </a:solidFill>
              </a:rPr>
              <a:t>During the 17th and 18th century more than 6 million of black men, women and children  was brought from West Africa to work as slaves in the US.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C00000"/>
                </a:solidFill>
                <a:latin typeface="Algerian" pitchFamily="82" charset="0"/>
              </a:rPr>
              <a:t>SLAVERY</a:t>
            </a:r>
            <a:endParaRPr lang="en-US" dirty="0">
              <a:solidFill>
                <a:srgbClr val="C00000"/>
              </a:solidFill>
              <a:latin typeface="Algerian" pitchFamily="82" charset="0"/>
            </a:endParaRPr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00100" y="3214686"/>
            <a:ext cx="2214578" cy="2895607"/>
          </a:xfrm>
          <a:prstGeom prst="rect">
            <a:avLst/>
          </a:prstGeom>
        </p:spPr>
      </p:pic>
      <p:pic>
        <p:nvPicPr>
          <p:cNvPr id="5" name="Picture 4" descr="Slaves%20in%20chains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71868" y="3000372"/>
            <a:ext cx="4452942" cy="3238506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357850"/>
          </a:xfrm>
        </p:spPr>
        <p:txBody>
          <a:bodyPr/>
          <a:lstStyle/>
          <a:p>
            <a:r>
              <a:rPr lang="hr-HR" dirty="0" smtClean="0"/>
              <a:t>Slave owners often called them “things”</a:t>
            </a:r>
          </a:p>
          <a:p>
            <a:r>
              <a:rPr lang="hr-HR" dirty="0" smtClean="0"/>
              <a:t>Slaves didn’t have any rights</a:t>
            </a:r>
          </a:p>
          <a:p>
            <a:r>
              <a:rPr lang="hr-HR" dirty="0" smtClean="0"/>
              <a:t>They had to work hard </a:t>
            </a:r>
          </a:p>
          <a:p>
            <a:r>
              <a:rPr lang="hr-HR" dirty="0" smtClean="0"/>
              <a:t>Rich white landowners often punished or killed their slaves without a reason</a:t>
            </a:r>
          </a:p>
          <a:p>
            <a:r>
              <a:rPr lang="hr-HR" dirty="0" smtClean="0"/>
              <a:t>They were often treated worse than animals</a:t>
            </a:r>
          </a:p>
          <a:p>
            <a:pPr>
              <a:buNone/>
            </a:pPr>
            <a:endParaRPr lang="hr-HR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" name="Picture 2" descr="U-S-Slavery-Museum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14348" y="3571876"/>
            <a:ext cx="3357586" cy="2357430"/>
          </a:xfrm>
          <a:prstGeom prst="rect">
            <a:avLst/>
          </a:prstGeom>
        </p:spPr>
      </p:pic>
      <p:pic>
        <p:nvPicPr>
          <p:cNvPr id="4" name="Picture 3" descr="222px-Legree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43438" y="3143248"/>
            <a:ext cx="3786214" cy="321471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64373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They worked on </a:t>
            </a:r>
            <a:r>
              <a:rPr lang="hr-HR" sz="2800" dirty="0" smtClean="0"/>
              <a:t>cotton, tobacco and rice </a:t>
            </a:r>
            <a:r>
              <a:rPr lang="en-US" sz="2800" dirty="0" smtClean="0"/>
              <a:t>farms in the southern states of America.</a:t>
            </a:r>
          </a:p>
          <a:p>
            <a:r>
              <a:rPr lang="en-US" sz="2400" dirty="0" smtClean="0"/>
              <a:t>Western states were industrialized and they used machines for the hard work. Western states were </a:t>
            </a:r>
            <a:r>
              <a:rPr lang="en-US" sz="2400" dirty="0" smtClean="0">
                <a:solidFill>
                  <a:srgbClr val="FF0000"/>
                </a:solidFill>
              </a:rPr>
              <a:t>against the slavery</a:t>
            </a:r>
            <a:r>
              <a:rPr lang="en-US" sz="2400" dirty="0" smtClean="0"/>
              <a:t>.</a:t>
            </a:r>
          </a:p>
          <a:p>
            <a:r>
              <a:rPr lang="en-US" sz="2800" dirty="0" smtClean="0"/>
              <a:t>Slavery was one of the main </a:t>
            </a:r>
            <a:r>
              <a:rPr lang="hr-HR" sz="2800" dirty="0" smtClean="0"/>
              <a:t>reasons for </a:t>
            </a:r>
            <a:r>
              <a:rPr lang="en-US" sz="2800" dirty="0" smtClean="0">
                <a:solidFill>
                  <a:srgbClr val="C00000"/>
                </a:solidFill>
              </a:rPr>
              <a:t>the Civil War </a:t>
            </a:r>
            <a:r>
              <a:rPr lang="en-US" sz="2800" dirty="0" smtClean="0"/>
              <a:t>between </a:t>
            </a:r>
            <a:r>
              <a:rPr lang="en-US" sz="2800" dirty="0" smtClean="0">
                <a:solidFill>
                  <a:srgbClr val="C00000"/>
                </a:solidFill>
              </a:rPr>
              <a:t>the South and the North </a:t>
            </a:r>
            <a:r>
              <a:rPr lang="en-US" sz="2800" dirty="0" smtClean="0"/>
              <a:t>(1860 – 1865</a:t>
            </a:r>
            <a:r>
              <a:rPr lang="en-US" dirty="0" smtClean="0"/>
              <a:t>).</a:t>
            </a:r>
            <a:endParaRPr lang="hr-HR" dirty="0" smtClean="0"/>
          </a:p>
          <a:p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3" name="Picture 2" descr="slavery_us_186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85918" y="3429000"/>
            <a:ext cx="6572296" cy="321471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19710"/>
          </a:xfrm>
        </p:spPr>
        <p:txBody>
          <a:bodyPr>
            <a:normAutofit/>
          </a:bodyPr>
          <a:lstStyle/>
          <a:p>
            <a:r>
              <a:rPr lang="hr-HR" dirty="0" smtClean="0"/>
              <a:t>Many Americans say he was </a:t>
            </a:r>
            <a:r>
              <a:rPr lang="hr-HR" dirty="0" smtClean="0">
                <a:solidFill>
                  <a:srgbClr val="FF0000"/>
                </a:solidFill>
              </a:rPr>
              <a:t>the greatest </a:t>
            </a:r>
            <a:r>
              <a:rPr lang="hr-HR" dirty="0" smtClean="0"/>
              <a:t>American president</a:t>
            </a:r>
          </a:p>
          <a:p>
            <a:r>
              <a:rPr lang="hr-HR" dirty="0" smtClean="0"/>
              <a:t>He ended the slavery in April </a:t>
            </a:r>
            <a:r>
              <a:rPr lang="hr-HR" dirty="0" smtClean="0">
                <a:solidFill>
                  <a:srgbClr val="FF0000"/>
                </a:solidFill>
              </a:rPr>
              <a:t>1864</a:t>
            </a:r>
            <a:r>
              <a:rPr lang="hr-HR" dirty="0" smtClean="0"/>
              <a:t>.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>
                <a:solidFill>
                  <a:schemeClr val="bg1"/>
                </a:solidFill>
              </a:rPr>
              <a:t>“all men were born equal”</a:t>
            </a:r>
          </a:p>
          <a:p>
            <a:pPr>
              <a:buNone/>
            </a:pPr>
            <a:endParaRPr lang="hr-HR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ABRAHAM LINCOLN, </a:t>
            </a:r>
            <a:br>
              <a:rPr lang="hr-HR" dirty="0" smtClean="0"/>
            </a:br>
            <a:r>
              <a:rPr lang="hr-HR" sz="4400" dirty="0" smtClean="0"/>
              <a:t>the 16th US president</a:t>
            </a:r>
            <a:endParaRPr lang="en-US" dirty="0"/>
          </a:p>
        </p:txBody>
      </p:sp>
      <p:pic>
        <p:nvPicPr>
          <p:cNvPr id="4" name="Picture 3" descr="456px-Abraham_Lincoln_head_on_shoulders_photo_portrait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857884" y="2714620"/>
            <a:ext cx="2786082" cy="3500438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t-rushmore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683568" y="1916832"/>
            <a:ext cx="3744416" cy="3581400"/>
          </a:xfrm>
        </p:spPr>
      </p:pic>
      <p:pic>
        <p:nvPicPr>
          <p:cNvPr id="5" name="Picture 4" descr="images (2)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940152" y="332656"/>
            <a:ext cx="2390775" cy="19145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48064" y="2636912"/>
            <a:ext cx="25922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Presidents  Washington, Jefferson, Rosevelt and Lincol represent the first 150 years of the US histry.</a:t>
            </a:r>
          </a:p>
          <a:p>
            <a:endParaRPr lang="hr-HR" dirty="0" smtClean="0"/>
          </a:p>
          <a:p>
            <a:r>
              <a:rPr lang="hr-HR" dirty="0" smtClean="0"/>
              <a:t>Their faces are carved into the Mount Rushmore.</a:t>
            </a:r>
            <a:endParaRPr lang="en-US" dirty="0"/>
          </a:p>
        </p:txBody>
      </p:sp>
    </p:spTree>
  </p:cSld>
  <p:clrMapOvr>
    <a:masterClrMapping/>
  </p:clrMapOvr>
  <p:transition spd="slow">
    <p:wheel spokes="8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67396"/>
          </a:xfrm>
        </p:spPr>
        <p:txBody>
          <a:bodyPr/>
          <a:lstStyle/>
          <a:p>
            <a:r>
              <a:rPr lang="hr-HR" dirty="0" smtClean="0"/>
              <a:t>More than 13 million people came from all over Europe in the </a:t>
            </a:r>
            <a:r>
              <a:rPr lang="hr-HR" dirty="0" smtClean="0">
                <a:solidFill>
                  <a:srgbClr val="C00000"/>
                </a:solidFill>
              </a:rPr>
              <a:t>19th century</a:t>
            </a:r>
            <a:r>
              <a:rPr lang="hr-HR" dirty="0" smtClean="0"/>
              <a:t>.</a:t>
            </a:r>
          </a:p>
          <a:p>
            <a:r>
              <a:rPr lang="hr-HR" dirty="0" smtClean="0"/>
              <a:t>They came because they were poor and hungry and in America there was a lot of </a:t>
            </a:r>
            <a:r>
              <a:rPr lang="hr-HR" dirty="0" smtClean="0">
                <a:solidFill>
                  <a:srgbClr val="FF0000"/>
                </a:solidFill>
              </a:rPr>
              <a:t>land</a:t>
            </a:r>
            <a:r>
              <a:rPr lang="hr-HR" dirty="0" smtClean="0"/>
              <a:t> for farming.</a:t>
            </a:r>
          </a:p>
          <a:p>
            <a:endParaRPr lang="hr-HR" dirty="0" smtClean="0"/>
          </a:p>
          <a:p>
            <a:pPr>
              <a:buNone/>
            </a:pPr>
            <a:endParaRPr lang="hr-HR" dirty="0" smtClean="0"/>
          </a:p>
          <a:p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6349811972_3791fc64a5_z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28794" y="2428868"/>
            <a:ext cx="5278446" cy="4033844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595958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The problem was that:</a:t>
            </a:r>
          </a:p>
          <a:p>
            <a:pPr lvl="1"/>
            <a:r>
              <a:rPr lang="hr-HR" dirty="0" smtClean="0">
                <a:solidFill>
                  <a:schemeClr val="bg1"/>
                </a:solidFill>
              </a:rPr>
              <a:t>Settlers thought the land </a:t>
            </a:r>
            <a:r>
              <a:rPr lang="hr-HR" dirty="0" smtClean="0">
                <a:solidFill>
                  <a:srgbClr val="FF0000"/>
                </a:solidFill>
              </a:rPr>
              <a:t>doesn’t belong to anyone </a:t>
            </a:r>
          </a:p>
          <a:p>
            <a:pPr lvl="1"/>
            <a:r>
              <a:rPr lang="hr-HR" dirty="0" smtClean="0">
                <a:solidFill>
                  <a:schemeClr val="bg1"/>
                </a:solidFill>
              </a:rPr>
              <a:t>The Native Americans believed the land </a:t>
            </a:r>
            <a:r>
              <a:rPr lang="hr-HR" dirty="0" smtClean="0">
                <a:solidFill>
                  <a:srgbClr val="FF0000"/>
                </a:solidFill>
              </a:rPr>
              <a:t>belongs to everyone</a:t>
            </a:r>
          </a:p>
          <a:p>
            <a:endParaRPr lang="en-US" dirty="0"/>
          </a:p>
        </p:txBody>
      </p:sp>
      <p:pic>
        <p:nvPicPr>
          <p:cNvPr id="3" name="Picture 2" descr="QUOT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00166" y="2571744"/>
            <a:ext cx="6143668" cy="3714776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595958"/>
          </a:xfrm>
        </p:spPr>
        <p:txBody>
          <a:bodyPr>
            <a:normAutofit/>
          </a:bodyPr>
          <a:lstStyle/>
          <a:p>
            <a:r>
              <a:rPr lang="hr-HR" dirty="0" smtClean="0"/>
              <a:t>In the 19th century there were a lot of battles between the European settlers and the native Americans.</a:t>
            </a:r>
          </a:p>
          <a:p>
            <a:endParaRPr lang="hr-HR" dirty="0" smtClean="0"/>
          </a:p>
          <a:p>
            <a:r>
              <a:rPr lang="hr-HR" dirty="0" smtClean="0"/>
              <a:t>Native Americans (Indians) wanted to keep their land and their way of life. The white settlers wanted all the land for themselves.</a:t>
            </a:r>
          </a:p>
          <a:p>
            <a:endParaRPr lang="hr-HR" dirty="0" smtClean="0"/>
          </a:p>
          <a:p>
            <a:endParaRPr lang="hr-HR" dirty="0" smtClean="0"/>
          </a:p>
        </p:txBody>
      </p:sp>
      <p:pic>
        <p:nvPicPr>
          <p:cNvPr id="3" name="Picture 2" descr="220px-En-chief-sitting-bull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034" y="3286124"/>
            <a:ext cx="2071702" cy="2857520"/>
          </a:xfrm>
          <a:prstGeom prst="rect">
            <a:avLst/>
          </a:prstGeom>
        </p:spPr>
      </p:pic>
      <p:pic>
        <p:nvPicPr>
          <p:cNvPr id="4" name="Picture 3" descr="ChiefCrazyHors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572264" y="3357562"/>
            <a:ext cx="1952622" cy="26908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71802" y="3143248"/>
            <a:ext cx="278608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solidFill>
                  <a:schemeClr val="bg1"/>
                </a:solidFill>
              </a:rPr>
              <a:t>Chiefs Crazy Horse and Sitting Bull fought against greedy settlers.</a:t>
            </a:r>
          </a:p>
          <a:p>
            <a:endParaRPr lang="hr-HR" sz="2000" dirty="0" smtClean="0">
              <a:solidFill>
                <a:schemeClr val="bg1"/>
              </a:solidFill>
            </a:endParaRPr>
          </a:p>
          <a:p>
            <a:r>
              <a:rPr lang="hr-HR" sz="2000" dirty="0" smtClean="0">
                <a:solidFill>
                  <a:schemeClr val="bg1"/>
                </a:solidFill>
              </a:rPr>
              <a:t>They wanted to keep their way of life.</a:t>
            </a:r>
          </a:p>
          <a:p>
            <a:endParaRPr lang="hr-HR" sz="2000" dirty="0" smtClean="0">
              <a:solidFill>
                <a:schemeClr val="bg1"/>
              </a:solidFill>
            </a:endParaRPr>
          </a:p>
          <a:p>
            <a:r>
              <a:rPr lang="hr-HR" sz="2000" dirty="0" smtClean="0">
                <a:solidFill>
                  <a:schemeClr val="bg1"/>
                </a:solidFill>
              </a:rPr>
              <a:t>They won the Battle of Little Big Horn and kept their land.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24520"/>
          </a:xfrm>
        </p:spPr>
        <p:txBody>
          <a:bodyPr/>
          <a:lstStyle/>
          <a:p>
            <a:r>
              <a:rPr lang="hr-HR" dirty="0" smtClean="0">
                <a:solidFill>
                  <a:schemeClr val="bg1"/>
                </a:solidFill>
              </a:rPr>
              <a:t>On 29th December 1890 US soldiers killed more than 200 Native-American men, women and children at the place called Wounded Knee. This was the last  big battle and the end of the Indian hope that they could keep their lands.</a:t>
            </a:r>
          </a:p>
          <a:p>
            <a:r>
              <a:rPr lang="hr-HR" dirty="0" smtClean="0"/>
              <a:t>Finally they agreed to live within the places the white settlers had chosen for them.</a:t>
            </a:r>
          </a:p>
          <a:p>
            <a:r>
              <a:rPr lang="hr-HR" dirty="0" smtClean="0"/>
              <a:t>This places are called </a:t>
            </a:r>
            <a:r>
              <a:rPr lang="hr-HR" dirty="0" smtClean="0">
                <a:solidFill>
                  <a:schemeClr val="bg1"/>
                </a:solidFill>
              </a:rPr>
              <a:t>Indian reservations</a:t>
            </a:r>
            <a:r>
              <a:rPr lang="hr-HR" dirty="0" smtClean="0"/>
              <a:t>.</a:t>
            </a:r>
          </a:p>
          <a:p>
            <a:endParaRPr lang="hr-HR" dirty="0" smtClean="0"/>
          </a:p>
        </p:txBody>
      </p:sp>
      <p:pic>
        <p:nvPicPr>
          <p:cNvPr id="4" name="Picture 3" descr="800px-New-mexico-rez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14348" y="4143380"/>
            <a:ext cx="3263920" cy="24288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4429132"/>
            <a:ext cx="28575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THERE are around 300 reservations for more than 500 registered Indian tribes in the USA today.</a:t>
            </a:r>
            <a:endParaRPr lang="en-US" sz="2000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4429132"/>
            <a:ext cx="7924800" cy="1428760"/>
          </a:xfrm>
        </p:spPr>
        <p:txBody>
          <a:bodyPr/>
          <a:lstStyle/>
          <a:p>
            <a:r>
              <a:rPr lang="hr-HR" sz="6000" dirty="0" smtClean="0"/>
              <a:t>20th century </a:t>
            </a:r>
            <a:endParaRPr lang="en-US" sz="6000" dirty="0"/>
          </a:p>
        </p:txBody>
      </p:sp>
      <p:pic>
        <p:nvPicPr>
          <p:cNvPr id="4" name="Picture 3" descr="tumblr_l5xe81ZP0a1qagc5do1_50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14810" y="857232"/>
            <a:ext cx="1143008" cy="785818"/>
          </a:xfrm>
          <a:prstGeom prst="rect">
            <a:avLst/>
          </a:prstGeom>
        </p:spPr>
      </p:pic>
      <p:pic>
        <p:nvPicPr>
          <p:cNvPr id="5" name="Picture 4" descr="liberty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034" y="1571612"/>
            <a:ext cx="1143008" cy="1143008"/>
          </a:xfrm>
          <a:prstGeom prst="rect">
            <a:avLst/>
          </a:prstGeom>
        </p:spPr>
      </p:pic>
      <p:pic>
        <p:nvPicPr>
          <p:cNvPr id="8" name="Picture 7" descr="800px-Aerial_Hollywood_Sign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000100" y="3071810"/>
            <a:ext cx="1643074" cy="928694"/>
          </a:xfrm>
          <a:prstGeom prst="rect">
            <a:avLst/>
          </a:prstGeom>
        </p:spPr>
      </p:pic>
      <p:pic>
        <p:nvPicPr>
          <p:cNvPr id="9" name="Picture 8" descr="220px-Stewart-Japanese_toy_bears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00034" y="285728"/>
            <a:ext cx="1071570" cy="1143008"/>
          </a:xfrm>
          <a:prstGeom prst="rect">
            <a:avLst/>
          </a:prstGeom>
        </p:spPr>
      </p:pic>
      <p:pic>
        <p:nvPicPr>
          <p:cNvPr id="11" name="Picture 10" descr="wrightbrothers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071934" y="2143116"/>
            <a:ext cx="1437330" cy="1571636"/>
          </a:xfrm>
          <a:prstGeom prst="rect">
            <a:avLst/>
          </a:prstGeom>
        </p:spPr>
      </p:pic>
      <p:pic>
        <p:nvPicPr>
          <p:cNvPr id="12" name="Picture 11" descr="Steve_Jobs_Headshot_2010-CROP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7143768" y="3643314"/>
            <a:ext cx="1587500" cy="1627188"/>
          </a:xfrm>
          <a:prstGeom prst="rect">
            <a:avLst/>
          </a:prstGeom>
        </p:spPr>
      </p:pic>
      <p:pic>
        <p:nvPicPr>
          <p:cNvPr id="14" name="Picture 13" descr="220px-Elvis_Presley_promoting_Jailhouse_Rock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5786446" y="2857496"/>
            <a:ext cx="1119188" cy="1566864"/>
          </a:xfrm>
          <a:prstGeom prst="rect">
            <a:avLst/>
          </a:prstGeom>
        </p:spPr>
      </p:pic>
      <p:pic>
        <p:nvPicPr>
          <p:cNvPr id="6" name="Picture 5" descr="Mickey_Mouse.svg.pn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0" y="3357562"/>
            <a:ext cx="928694" cy="1509714"/>
          </a:xfrm>
          <a:prstGeom prst="rect">
            <a:avLst/>
          </a:prstGeom>
        </p:spPr>
      </p:pic>
      <p:pic>
        <p:nvPicPr>
          <p:cNvPr id="17" name="Picture 16" descr="quadbig.jp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5857884" y="571480"/>
            <a:ext cx="2928958" cy="1904998"/>
          </a:xfrm>
          <a:prstGeom prst="rect">
            <a:avLst/>
          </a:prstGeom>
        </p:spPr>
      </p:pic>
      <p:pic>
        <p:nvPicPr>
          <p:cNvPr id="18" name="Picture 17" descr="Neil Armstrong on the moon.jp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1857356" y="357166"/>
            <a:ext cx="2071702" cy="2357454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CHRISTOPHER COLUMBUS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In </a:t>
            </a:r>
            <a:r>
              <a:rPr lang="hr-HR" sz="3200" b="1" dirty="0" smtClean="0">
                <a:solidFill>
                  <a:srgbClr val="C00000"/>
                </a:solidFill>
              </a:rPr>
              <a:t>1492</a:t>
            </a:r>
            <a:r>
              <a:rPr lang="hr-HR" dirty="0" smtClean="0"/>
              <a:t> Columbus arrived to the NEW WORLD.</a:t>
            </a:r>
            <a:endParaRPr lang="en-US" dirty="0"/>
          </a:p>
        </p:txBody>
      </p:sp>
      <p:pic>
        <p:nvPicPr>
          <p:cNvPr id="4" name="Picture 3" descr="chrisColumbus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85786" y="857232"/>
            <a:ext cx="3000396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NinaPintaSantaM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14876" y="642918"/>
            <a:ext cx="3359136" cy="320040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wrightbrothers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500694" y="642918"/>
            <a:ext cx="2897524" cy="3286148"/>
          </a:xfrm>
        </p:spPr>
      </p:pic>
      <p:sp>
        <p:nvSpPr>
          <p:cNvPr id="4" name="Rectangle 3"/>
          <p:cNvSpPr/>
          <p:nvPr/>
        </p:nvSpPr>
        <p:spPr>
          <a:xfrm>
            <a:off x="571472" y="571481"/>
            <a:ext cx="457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smtClean="0"/>
              <a:t>On </a:t>
            </a:r>
            <a:r>
              <a:rPr lang="en-GB" sz="2400" dirty="0" smtClean="0"/>
              <a:t>December </a:t>
            </a:r>
            <a:r>
              <a:rPr lang="hr-HR" sz="2400" dirty="0" smtClean="0"/>
              <a:t> </a:t>
            </a:r>
            <a:r>
              <a:rPr lang="en-GB" sz="2400" dirty="0" smtClean="0"/>
              <a:t>17, </a:t>
            </a:r>
            <a:r>
              <a:rPr lang="en-GB" sz="3200" b="1" dirty="0" smtClean="0">
                <a:solidFill>
                  <a:srgbClr val="C00000"/>
                </a:solidFill>
              </a:rPr>
              <a:t>1903,</a:t>
            </a:r>
            <a:r>
              <a:rPr lang="en-GB" sz="3200" dirty="0" smtClean="0"/>
              <a:t> </a:t>
            </a:r>
            <a:r>
              <a:rPr lang="en-GB" sz="2400" dirty="0" smtClean="0"/>
              <a:t>Orville </a:t>
            </a:r>
            <a:r>
              <a:rPr lang="en-GB" sz="2800" b="1" dirty="0" smtClean="0">
                <a:solidFill>
                  <a:srgbClr val="C00000"/>
                </a:solidFill>
              </a:rPr>
              <a:t>Wright</a:t>
            </a:r>
            <a:r>
              <a:rPr lang="en-GB" sz="2400" dirty="0" smtClean="0"/>
              <a:t> flew the </a:t>
            </a:r>
            <a:r>
              <a:rPr lang="en-GB" sz="2400" i="1" dirty="0" smtClean="0"/>
              <a:t>Flyer</a:t>
            </a:r>
            <a:r>
              <a:rPr lang="hr-HR" sz="2400" i="1" dirty="0" smtClean="0"/>
              <a:t> . </a:t>
            </a:r>
            <a:r>
              <a:rPr lang="hr-HR" sz="2400" dirty="0" smtClean="0"/>
              <a:t>This </a:t>
            </a:r>
            <a:r>
              <a:rPr lang="en-GB" sz="2400" dirty="0" smtClean="0"/>
              <a:t>was the first flight of an airplane</a:t>
            </a:r>
            <a:r>
              <a:rPr lang="hr-HR" sz="2400" dirty="0" smtClean="0"/>
              <a:t> in history.  </a:t>
            </a:r>
          </a:p>
          <a:p>
            <a:r>
              <a:rPr lang="hr-HR" sz="2400" dirty="0" smtClean="0"/>
              <a:t>It lasted only for 12 seconds!</a:t>
            </a:r>
          </a:p>
          <a:p>
            <a:endParaRPr lang="hr-HR" dirty="0" smtClean="0"/>
          </a:p>
          <a:p>
            <a:endParaRPr lang="hr-HR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572132" y="4143380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The Wright brothers</a:t>
            </a:r>
            <a:endParaRPr lang="en-US" dirty="0"/>
          </a:p>
        </p:txBody>
      </p:sp>
      <p:pic>
        <p:nvPicPr>
          <p:cNvPr id="7" name="Picture 6" descr="800px-First_flight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42910" y="2857496"/>
            <a:ext cx="4714908" cy="27860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4348" y="5786454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The  Flyer, their airplane </a:t>
            </a:r>
            <a:endParaRPr lang="en-US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595958"/>
          </a:xfrm>
        </p:spPr>
        <p:txBody>
          <a:bodyPr/>
          <a:lstStyle/>
          <a:p>
            <a:r>
              <a:rPr lang="hr-HR" dirty="0" smtClean="0"/>
              <a:t>Around 1903 the first TEDDY BEARS were made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In 1928 the bubble gums were invented</a:t>
            </a:r>
          </a:p>
          <a:p>
            <a:endParaRPr lang="hr-HR" dirty="0" smtClean="0"/>
          </a:p>
          <a:p>
            <a:endParaRPr lang="en-US" dirty="0"/>
          </a:p>
        </p:txBody>
      </p:sp>
      <p:pic>
        <p:nvPicPr>
          <p:cNvPr id="6" name="Picture 5" descr="220px-Stewart-Japanese_toy_bears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14348" y="1142984"/>
            <a:ext cx="1714512" cy="1428760"/>
          </a:xfrm>
          <a:prstGeom prst="rect">
            <a:avLst/>
          </a:prstGeom>
        </p:spPr>
      </p:pic>
      <p:pic>
        <p:nvPicPr>
          <p:cNvPr id="4" name="Picture 3" descr="exhibits1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71868" y="1214422"/>
            <a:ext cx="1219200" cy="1428760"/>
          </a:xfrm>
          <a:prstGeom prst="rect">
            <a:avLst/>
          </a:prstGeom>
        </p:spPr>
      </p:pic>
      <p:pic>
        <p:nvPicPr>
          <p:cNvPr id="5" name="Picture 4" descr="tumblr_l5xe81ZP0a1qagc5do1_50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000100" y="3571876"/>
            <a:ext cx="2714644" cy="1428760"/>
          </a:xfrm>
          <a:prstGeom prst="rect">
            <a:avLst/>
          </a:prstGeom>
        </p:spPr>
      </p:pic>
      <p:pic>
        <p:nvPicPr>
          <p:cNvPr id="7" name="Picture 6" descr="gumball_machines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786314" y="3357562"/>
            <a:ext cx="3714776" cy="1928826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595958"/>
          </a:xfrm>
        </p:spPr>
        <p:txBody>
          <a:bodyPr/>
          <a:lstStyle/>
          <a:p>
            <a:r>
              <a:rPr lang="hr-HR" dirty="0" smtClean="0"/>
              <a:t>On the </a:t>
            </a:r>
            <a:r>
              <a:rPr lang="en-GB" dirty="0" smtClean="0"/>
              <a:t>November 18, </a:t>
            </a:r>
            <a:r>
              <a:rPr lang="en-GB" dirty="0" smtClean="0">
                <a:solidFill>
                  <a:srgbClr val="FF0000"/>
                </a:solidFill>
              </a:rPr>
              <a:t>1928</a:t>
            </a:r>
            <a:r>
              <a:rPr lang="en-GB" dirty="0" smtClean="0"/>
              <a:t> </a:t>
            </a:r>
            <a:r>
              <a:rPr lang="hr-HR" dirty="0" smtClean="0"/>
              <a:t>- </a:t>
            </a:r>
            <a:r>
              <a:rPr lang="en-GB" dirty="0" smtClean="0"/>
              <a:t>Disney's first sound film</a:t>
            </a:r>
            <a:r>
              <a:rPr lang="hr-HR" dirty="0" smtClean="0"/>
              <a:t> </a:t>
            </a:r>
            <a:r>
              <a:rPr lang="en-GB" i="1" dirty="0" smtClean="0">
                <a:hlinkClick r:id="rId2" tooltip="Steamboat Willie"/>
              </a:rPr>
              <a:t>Steamboat Willie</a:t>
            </a:r>
            <a:r>
              <a:rPr lang="en-GB" dirty="0" smtClean="0"/>
              <a:t>, a cartoon starring Mickey</a:t>
            </a:r>
            <a:r>
              <a:rPr lang="hr-HR" dirty="0" smtClean="0"/>
              <a:t> Mouse was released.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</p:txBody>
      </p:sp>
      <p:pic>
        <p:nvPicPr>
          <p:cNvPr id="7" name="Picture 6" descr="image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034" y="2143116"/>
            <a:ext cx="4071966" cy="4500594"/>
          </a:xfrm>
          <a:prstGeom prst="rect">
            <a:avLst/>
          </a:prstGeom>
        </p:spPr>
      </p:pic>
      <p:pic>
        <p:nvPicPr>
          <p:cNvPr id="8" name="Picture 7" descr="591px-Walt_disney_portrait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14876" y="2428868"/>
            <a:ext cx="2886075" cy="22860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29190" y="4786322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bg1"/>
                </a:solidFill>
              </a:rPr>
              <a:t>WALT DISNEY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Mickey_Mouse.svg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715140" y="4071942"/>
            <a:ext cx="2143140" cy="250033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10272"/>
          </a:xfrm>
        </p:spPr>
        <p:txBody>
          <a:bodyPr/>
          <a:lstStyle/>
          <a:p>
            <a:r>
              <a:rPr lang="hr-HR" dirty="0" smtClean="0">
                <a:solidFill>
                  <a:schemeClr val="bg1"/>
                </a:solidFill>
              </a:rPr>
              <a:t>Although slavery ended in 1864 black people  were </a:t>
            </a:r>
            <a:r>
              <a:rPr lang="hr-HR" dirty="0" smtClean="0">
                <a:solidFill>
                  <a:srgbClr val="FF0000"/>
                </a:solidFill>
              </a:rPr>
              <a:t>segregated </a:t>
            </a:r>
            <a:r>
              <a:rPr lang="hr-HR" dirty="0" smtClean="0">
                <a:solidFill>
                  <a:schemeClr val="bg1"/>
                </a:solidFill>
              </a:rPr>
              <a:t>(white people still didn’t treat them as their equals). </a:t>
            </a:r>
          </a:p>
          <a:p>
            <a:endParaRPr lang="hr-HR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5" name="Picture 4" descr="Rosa_Parks_Bookin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7158" y="1714488"/>
            <a:ext cx="3214710" cy="45005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43306" y="1714488"/>
            <a:ext cx="528641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This woman’s name is </a:t>
            </a:r>
            <a:r>
              <a:rPr lang="hr-HR" sz="2400" dirty="0" smtClean="0">
                <a:solidFill>
                  <a:srgbClr val="C00000"/>
                </a:solidFill>
              </a:rPr>
              <a:t>ROSA PARKS</a:t>
            </a:r>
            <a:r>
              <a:rPr lang="hr-HR" sz="2400" dirty="0" smtClean="0"/>
              <a:t>. </a:t>
            </a:r>
          </a:p>
          <a:p>
            <a:endParaRPr lang="hr-HR" sz="2400" dirty="0" smtClean="0"/>
          </a:p>
          <a:p>
            <a:r>
              <a:rPr lang="hr-HR" sz="2400" dirty="0" smtClean="0"/>
              <a:t>In some cities, black people had to sit in the back of public buses.</a:t>
            </a:r>
          </a:p>
          <a:p>
            <a:r>
              <a:rPr lang="hr-HR" sz="2400" dirty="0" smtClean="0"/>
              <a:t>If the bus was full, black people had to give their seats to white people. </a:t>
            </a:r>
          </a:p>
          <a:p>
            <a:endParaRPr lang="hr-HR" sz="2400" dirty="0" smtClean="0"/>
          </a:p>
          <a:p>
            <a:r>
              <a:rPr lang="hr-HR" sz="2400" dirty="0" smtClean="0"/>
              <a:t>In 1955 Rosa Parks </a:t>
            </a:r>
            <a:r>
              <a:rPr lang="hr-HR" sz="2400" dirty="0" smtClean="0">
                <a:solidFill>
                  <a:srgbClr val="C00000"/>
                </a:solidFill>
              </a:rPr>
              <a:t>refused </a:t>
            </a:r>
            <a:r>
              <a:rPr lang="hr-HR" sz="2400" dirty="0" smtClean="0"/>
              <a:t>to give her seat to a white person.</a:t>
            </a:r>
          </a:p>
          <a:p>
            <a:endParaRPr lang="hr-HR" sz="2400" dirty="0" smtClean="0"/>
          </a:p>
          <a:p>
            <a:r>
              <a:rPr lang="hr-HR" sz="2400" dirty="0" smtClean="0">
                <a:solidFill>
                  <a:srgbClr val="C00000"/>
                </a:solidFill>
              </a:rPr>
              <a:t>She was arrested.</a:t>
            </a:r>
            <a:endParaRPr lang="hr-HR" sz="2000" dirty="0" smtClean="0">
              <a:solidFill>
                <a:srgbClr val="C00000"/>
              </a:solidFill>
            </a:endParaRPr>
          </a:p>
          <a:p>
            <a:endParaRPr lang="hr-HR" sz="2000" dirty="0" smtClean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After Rosa Parks’ action some unfair laws were gone, but in many US states black people still had to use separate schools, restaurants, restrooms, and other public facilities. </a:t>
            </a:r>
            <a:endParaRPr lang="hr-HR" sz="2800" dirty="0" smtClean="0"/>
          </a:p>
          <a:p>
            <a:endParaRPr lang="hr-HR" i="1" dirty="0" smtClean="0"/>
          </a:p>
          <a:p>
            <a:r>
              <a:rPr lang="hr-HR" dirty="0" smtClean="0"/>
              <a:t>M. Luther King </a:t>
            </a:r>
            <a:r>
              <a:rPr lang="hr-HR" dirty="0" smtClean="0">
                <a:solidFill>
                  <a:srgbClr val="FF0000"/>
                </a:solidFill>
              </a:rPr>
              <a:t>fought for black people’s rights </a:t>
            </a:r>
            <a:r>
              <a:rPr lang="hr-HR" dirty="0" smtClean="0"/>
              <a:t>– he wanted to live in a world where everyone is treated equally no matter of one’s skin colour, nationality, money, religion....</a:t>
            </a:r>
            <a:endParaRPr lang="en-US" dirty="0" smtClean="0"/>
          </a:p>
          <a:p>
            <a:endParaRPr lang="hr-HR" dirty="0" smtClean="0"/>
          </a:p>
          <a:p>
            <a:r>
              <a:rPr lang="hr-HR" dirty="0" smtClean="0"/>
              <a:t>He won the </a:t>
            </a:r>
            <a:r>
              <a:rPr lang="hr-HR" dirty="0" smtClean="0">
                <a:solidFill>
                  <a:srgbClr val="FF0000"/>
                </a:solidFill>
              </a:rPr>
              <a:t>Nobel Peace Prize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MARTIN LUTHER KING</a:t>
            </a:r>
            <a:endParaRPr lang="en-US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iaclogo_755x281 (1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034" y="1928802"/>
            <a:ext cx="6500858" cy="3403264"/>
          </a:xfrm>
          <a:prstGeom prst="rect">
            <a:avLst/>
          </a:prstGeom>
        </p:spPr>
      </p:pic>
      <p:pic>
        <p:nvPicPr>
          <p:cNvPr id="3" name="Picture 2" descr="eniac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7158" y="500042"/>
            <a:ext cx="2714644" cy="1714492"/>
          </a:xfrm>
          <a:prstGeom prst="rect">
            <a:avLst/>
          </a:prstGeom>
        </p:spPr>
      </p:pic>
      <p:pic>
        <p:nvPicPr>
          <p:cNvPr id="4" name="Picture 3" descr="ENIAC_Image_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500826" y="4214818"/>
            <a:ext cx="2643174" cy="22860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57620" y="714356"/>
            <a:ext cx="364333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THE FIRST COMPUTER</a:t>
            </a:r>
          </a:p>
          <a:p>
            <a:pPr>
              <a:buFont typeface="Arial" pitchFamily="34" charset="0"/>
              <a:buChar char="•"/>
            </a:pPr>
            <a:r>
              <a:rPr lang="hr-HR" dirty="0" smtClean="0"/>
              <a:t>Worked from </a:t>
            </a:r>
            <a:r>
              <a:rPr lang="hr-HR" sz="2000" dirty="0" smtClean="0"/>
              <a:t>1946 to 1955</a:t>
            </a:r>
            <a:endParaRPr lang="en-US" sz="2000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 Space missions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Astronaut-Neil-Armstrong-dies-962541N2-x-large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714744" y="2357430"/>
            <a:ext cx="4667250" cy="3429000"/>
          </a:xfrm>
        </p:spPr>
      </p:pic>
      <p:sp>
        <p:nvSpPr>
          <p:cNvPr id="6" name="TextBox 5"/>
          <p:cNvSpPr txBox="1"/>
          <p:nvPr/>
        </p:nvSpPr>
        <p:spPr>
          <a:xfrm>
            <a:off x="642910" y="2071678"/>
            <a:ext cx="27146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People started to  fly in space in the 20th century.</a:t>
            </a:r>
          </a:p>
          <a:p>
            <a:endParaRPr lang="hr-HR" dirty="0" smtClean="0"/>
          </a:p>
          <a:p>
            <a:r>
              <a:rPr lang="hr-HR" dirty="0" smtClean="0">
                <a:solidFill>
                  <a:srgbClr val="FF0000"/>
                </a:solidFill>
              </a:rPr>
              <a:t>Neil Armstrong </a:t>
            </a:r>
            <a:r>
              <a:rPr lang="hr-HR" dirty="0" smtClean="0"/>
              <a:t>was the first man ever to walk on the Moon surface on July 1969,</a:t>
            </a:r>
          </a:p>
          <a:p>
            <a:endParaRPr lang="hr-HR" dirty="0" smtClean="0"/>
          </a:p>
          <a:p>
            <a:endParaRPr lang="en-US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teve_Jobs_Headshot_2010-CROP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214810" y="4929198"/>
            <a:ext cx="1873252" cy="146842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Further technology development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tablets-2011-roundup-android-titl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7158" y="4286256"/>
            <a:ext cx="3714776" cy="2368550"/>
          </a:xfrm>
          <a:prstGeom prst="rect">
            <a:avLst/>
          </a:prstGeom>
        </p:spPr>
      </p:pic>
      <p:pic>
        <p:nvPicPr>
          <p:cNvPr id="6" name="Picture 5" descr="microsoft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71472" y="1643050"/>
            <a:ext cx="2214578" cy="2419350"/>
          </a:xfrm>
          <a:prstGeom prst="rect">
            <a:avLst/>
          </a:prstGeom>
        </p:spPr>
      </p:pic>
      <p:pic>
        <p:nvPicPr>
          <p:cNvPr id="7" name="Picture 6" descr="buy_apple_iphone_3_1341126137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000365" y="1500174"/>
            <a:ext cx="3286148" cy="2881315"/>
          </a:xfrm>
          <a:prstGeom prst="rect">
            <a:avLst/>
          </a:prstGeom>
        </p:spPr>
      </p:pic>
      <p:pic>
        <p:nvPicPr>
          <p:cNvPr id="8" name="Picture 7" descr="AT-Tablet-Win7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429388" y="2571744"/>
            <a:ext cx="2571768" cy="2581279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10272"/>
          </a:xfrm>
        </p:spPr>
        <p:txBody>
          <a:bodyPr/>
          <a:lstStyle/>
          <a:p>
            <a:r>
              <a:rPr lang="hr-HR" dirty="0" smtClean="0"/>
              <a:t>He believed he had come to INDIA. </a:t>
            </a:r>
          </a:p>
          <a:p>
            <a:r>
              <a:rPr lang="hr-HR" dirty="0" smtClean="0"/>
              <a:t>Logically, he called the people who lived there – </a:t>
            </a:r>
            <a:r>
              <a:rPr lang="hr-HR" dirty="0" smtClean="0">
                <a:solidFill>
                  <a:srgbClr val="FF0000"/>
                </a:solidFill>
              </a:rPr>
              <a:t>INDIANS</a:t>
            </a:r>
            <a:r>
              <a:rPr lang="hr-HR" dirty="0" smtClean="0"/>
              <a:t>!</a:t>
            </a:r>
          </a:p>
          <a:p>
            <a:r>
              <a:rPr lang="hr-HR" dirty="0" smtClean="0"/>
              <a:t>Around 1 million of people lived in the NEW WORLD at the time Columbus arrived</a:t>
            </a:r>
          </a:p>
        </p:txBody>
      </p:sp>
      <p:pic>
        <p:nvPicPr>
          <p:cNvPr id="3" name="Picture 2" descr="800px-Tipi0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71472" y="3143248"/>
            <a:ext cx="2428892" cy="3358896"/>
          </a:xfrm>
          <a:prstGeom prst="rect">
            <a:avLst/>
          </a:prstGeom>
        </p:spPr>
      </p:pic>
      <p:pic>
        <p:nvPicPr>
          <p:cNvPr id="5" name="Picture 4" descr="Catlinpaint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286380" y="3214686"/>
            <a:ext cx="3089718" cy="3357586"/>
          </a:xfrm>
          <a:prstGeom prst="rect">
            <a:avLst/>
          </a:prstGeom>
        </p:spPr>
      </p:pic>
      <p:pic>
        <p:nvPicPr>
          <p:cNvPr id="4" name="Picture 3" descr="Cherokee NC Dancer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143240" y="3929066"/>
            <a:ext cx="2000264" cy="1571636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smtClean="0"/>
              <a:t>In 1620 a group of English settlers arrived to America on a ship called the Mayflower.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During the first winter a lot of them died.</a:t>
            </a:r>
          </a:p>
          <a:p>
            <a:r>
              <a:rPr lang="hr-HR" dirty="0" smtClean="0"/>
              <a:t>Local Indians taught them how to farm the land and catch fish.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ENGLISH SETTLERS</a:t>
            </a:r>
            <a:endParaRPr lang="en-US" dirty="0"/>
          </a:p>
        </p:txBody>
      </p:sp>
      <p:pic>
        <p:nvPicPr>
          <p:cNvPr id="5" name="Picture 4" descr="mayflower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0628" y="2071678"/>
            <a:ext cx="3000396" cy="2428892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8662" y="428604"/>
            <a:ext cx="75724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The English settlers celebrated the first </a:t>
            </a:r>
            <a:r>
              <a:rPr lang="en-US" sz="2800" dirty="0" err="1" smtClean="0"/>
              <a:t>succes</a:t>
            </a:r>
            <a:r>
              <a:rPr lang="hr-HR" sz="2800" dirty="0" smtClean="0"/>
              <a:t>s</a:t>
            </a:r>
            <a:r>
              <a:rPr lang="en-US" sz="2800" dirty="0" err="1" smtClean="0"/>
              <a:t>ful</a:t>
            </a:r>
            <a:r>
              <a:rPr lang="en-US" sz="2800" dirty="0" smtClean="0"/>
              <a:t> harvest  by throwing a big </a:t>
            </a:r>
            <a:r>
              <a:rPr lang="en-US" sz="2800" dirty="0" smtClean="0">
                <a:solidFill>
                  <a:srgbClr val="C00000"/>
                </a:solidFill>
              </a:rPr>
              <a:t>dinner party</a:t>
            </a:r>
            <a:r>
              <a:rPr lang="en-US" sz="2800" dirty="0" smtClean="0"/>
              <a:t>. </a:t>
            </a:r>
          </a:p>
          <a:p>
            <a:r>
              <a:rPr lang="en-US" sz="2800" dirty="0" smtClean="0"/>
              <a:t>Every November Americans remember this day on </a:t>
            </a:r>
            <a:r>
              <a:rPr lang="en-US" sz="2800" dirty="0" smtClean="0">
                <a:solidFill>
                  <a:srgbClr val="C00000"/>
                </a:solidFill>
              </a:rPr>
              <a:t>Thanksgiving</a:t>
            </a:r>
            <a:r>
              <a:rPr lang="en-US" sz="2800" dirty="0" smtClean="0"/>
              <a:t>.</a:t>
            </a:r>
          </a:p>
        </p:txBody>
      </p:sp>
      <p:pic>
        <p:nvPicPr>
          <p:cNvPr id="3" name="Picture 2" descr="BLOGgleek-162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68" y="2786058"/>
            <a:ext cx="5888658" cy="3857628"/>
          </a:xfrm>
          <a:prstGeom prst="rect">
            <a:avLst/>
          </a:prstGeom>
        </p:spPr>
      </p:pic>
      <p:pic>
        <p:nvPicPr>
          <p:cNvPr id="4" name="Picture 3" descr="article-new_ehow_images_a07_jo_ul_games-children-mayflower-pilgrims-play-800x80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732240" y="3714752"/>
            <a:ext cx="1879958" cy="1643074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r-HR" dirty="0" smtClean="0"/>
          </a:p>
          <a:p>
            <a:r>
              <a:rPr lang="hr-HR" dirty="0" smtClean="0">
                <a:solidFill>
                  <a:srgbClr val="FF0000"/>
                </a:solidFill>
              </a:rPr>
              <a:t>On July 4th, 1776 the Americans made  a DECLARATION OF INDEPENDENCE</a:t>
            </a:r>
          </a:p>
          <a:p>
            <a:endParaRPr lang="hr-HR" dirty="0" smtClean="0"/>
          </a:p>
          <a:p>
            <a:r>
              <a:rPr lang="hr-HR" dirty="0" smtClean="0"/>
              <a:t>This document was signed by members of the American Congress but the British king George III didn’t want to sign it.</a:t>
            </a:r>
          </a:p>
          <a:p>
            <a:endParaRPr lang="hr-HR" dirty="0" smtClean="0"/>
          </a:p>
          <a:p>
            <a:r>
              <a:rPr lang="hr-HR" dirty="0" smtClean="0"/>
              <a:t>Americans ignored the King and formed their own government.</a:t>
            </a:r>
          </a:p>
          <a:p>
            <a:endParaRPr lang="hr-HR" dirty="0" smtClean="0"/>
          </a:p>
          <a:p>
            <a:endParaRPr lang="hr-HR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4TH JULY, 1776</a:t>
            </a:r>
            <a:br>
              <a:rPr lang="hr-HR" dirty="0" smtClean="0">
                <a:solidFill>
                  <a:srgbClr val="FF0000"/>
                </a:solidFill>
              </a:rPr>
            </a:br>
            <a:r>
              <a:rPr lang="hr-HR" dirty="0" smtClean="0">
                <a:solidFill>
                  <a:srgbClr val="FF0000"/>
                </a:solidFill>
              </a:rPr>
              <a:t>Independence Day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july-4th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786578" y="285728"/>
            <a:ext cx="2000264" cy="250033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0034" y="285728"/>
            <a:ext cx="8229600" cy="6000792"/>
          </a:xfrm>
        </p:spPr>
        <p:txBody>
          <a:bodyPr/>
          <a:lstStyle/>
          <a:p>
            <a:r>
              <a:rPr lang="hr-HR" dirty="0" smtClean="0"/>
              <a:t>The war for American independence from Britain lasted for 6 years.</a:t>
            </a:r>
          </a:p>
          <a:p>
            <a:endParaRPr lang="hr-HR" dirty="0" smtClean="0"/>
          </a:p>
          <a:p>
            <a:r>
              <a:rPr lang="hr-HR" dirty="0" smtClean="0"/>
              <a:t>4th of July is a national holiday in the USA.</a:t>
            </a:r>
          </a:p>
          <a:p>
            <a:r>
              <a:rPr lang="hr-HR" dirty="0" smtClean="0"/>
              <a:t>It is celebrated with fireworks, outdoor meals and flags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3" name="Picture 2" descr="fun-games-for-kids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357290" y="2786058"/>
            <a:ext cx="6215106" cy="3714776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643182"/>
            <a:ext cx="8229600" cy="3452818"/>
          </a:xfrm>
        </p:spPr>
        <p:txBody>
          <a:bodyPr>
            <a:normAutofit fontScale="92500"/>
          </a:bodyPr>
          <a:lstStyle/>
          <a:p>
            <a:r>
              <a:rPr lang="hr-HR" dirty="0" smtClean="0"/>
              <a:t>He was </a:t>
            </a:r>
            <a:r>
              <a:rPr lang="hr-HR" u="sng" dirty="0" smtClean="0"/>
              <a:t>a military general </a:t>
            </a:r>
            <a:r>
              <a:rPr lang="hr-HR" dirty="0" smtClean="0"/>
              <a:t>during the war for independence</a:t>
            </a:r>
          </a:p>
          <a:p>
            <a:pPr>
              <a:buNone/>
            </a:pPr>
            <a:endParaRPr lang="hr-HR" dirty="0" smtClean="0"/>
          </a:p>
          <a:p>
            <a:r>
              <a:rPr lang="hr-HR" dirty="0" smtClean="0">
                <a:solidFill>
                  <a:srgbClr val="FF0000"/>
                </a:solidFill>
              </a:rPr>
              <a:t>The first US president</a:t>
            </a:r>
          </a:p>
          <a:p>
            <a:endParaRPr lang="hr-HR" dirty="0" smtClean="0"/>
          </a:p>
          <a:p>
            <a:r>
              <a:rPr lang="hr-HR" dirty="0" smtClean="0"/>
              <a:t>G. Washington chose the place for the capital of the US</a:t>
            </a:r>
          </a:p>
          <a:p>
            <a:endParaRPr lang="hr-HR" dirty="0" smtClean="0"/>
          </a:p>
          <a:p>
            <a:r>
              <a:rPr lang="hr-HR" dirty="0" smtClean="0">
                <a:solidFill>
                  <a:srgbClr val="FF0000"/>
                </a:solidFill>
              </a:rPr>
              <a:t>The capital  is named after him (Washington, DC)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2022"/>
          </a:xfrm>
        </p:spPr>
        <p:txBody>
          <a:bodyPr/>
          <a:lstStyle/>
          <a:p>
            <a:r>
              <a:rPr lang="hr-HR" dirty="0" smtClean="0">
                <a:solidFill>
                  <a:srgbClr val="C00000"/>
                </a:solidFill>
              </a:rPr>
              <a:t>GEORGE WASHINGTON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Picture 3" descr="200px-General_George_Washington_at_Trenton_by_John_Trumbull.jpe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572264" y="428604"/>
            <a:ext cx="2183275" cy="2214578"/>
          </a:xfrm>
          <a:prstGeom prst="rect">
            <a:avLst/>
          </a:prstGeom>
        </p:spPr>
      </p:pic>
      <p:pic>
        <p:nvPicPr>
          <p:cNvPr id="5" name="Picture 4" descr="WhiteHouseSouthFacad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43438" y="1285860"/>
            <a:ext cx="1714512" cy="1428736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4357718"/>
          </a:xfrm>
        </p:spPr>
        <p:txBody>
          <a:bodyPr>
            <a:normAutofit/>
          </a:bodyPr>
          <a:lstStyle/>
          <a:p>
            <a:r>
              <a:rPr lang="hr-HR" dirty="0" smtClean="0"/>
              <a:t>During the war, G. Washington asked a woman </a:t>
            </a:r>
            <a:r>
              <a:rPr lang="hr-HR" sz="2000" dirty="0" smtClean="0"/>
              <a:t>(Betsy Ross) </a:t>
            </a:r>
            <a:r>
              <a:rPr lang="hr-HR" dirty="0" smtClean="0"/>
              <a:t>to make a flag as a symbol of American army.</a:t>
            </a:r>
          </a:p>
          <a:p>
            <a:r>
              <a:rPr lang="hr-HR" dirty="0" smtClean="0"/>
              <a:t>Her flag had 13 stripes and 13 stars in one corner</a:t>
            </a:r>
          </a:p>
          <a:p>
            <a:r>
              <a:rPr lang="hr-HR" dirty="0" smtClean="0"/>
              <a:t>Stars represented the 13 American states</a:t>
            </a:r>
          </a:p>
          <a:p>
            <a:r>
              <a:rPr lang="hr-HR" dirty="0" smtClean="0"/>
              <a:t>As each new state became part of the US an extra star was added.</a:t>
            </a:r>
          </a:p>
          <a:p>
            <a:r>
              <a:rPr lang="hr-HR" dirty="0" smtClean="0"/>
              <a:t>There are </a:t>
            </a:r>
            <a:r>
              <a:rPr lang="hr-HR" sz="2800" b="1" dirty="0" smtClean="0">
                <a:solidFill>
                  <a:srgbClr val="FF0000"/>
                </a:solidFill>
              </a:rPr>
              <a:t>50 </a:t>
            </a:r>
            <a:r>
              <a:rPr lang="hr-HR" dirty="0" smtClean="0"/>
              <a:t>stars on the US flag today</a:t>
            </a:r>
          </a:p>
          <a:p>
            <a:r>
              <a:rPr lang="hr-HR" dirty="0" smtClean="0"/>
              <a:t>Each of the US states also has its own flag, government and its own capital city.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 smtClean="0"/>
              <a:t>THE STARS AND STRIPES</a:t>
            </a:r>
            <a:br>
              <a:rPr lang="hr-HR" dirty="0" smtClean="0"/>
            </a:br>
            <a:r>
              <a:rPr lang="hr-HR" dirty="0" smtClean="0"/>
              <a:t>Old Glory</a:t>
            </a:r>
            <a:endParaRPr lang="en-US" dirty="0"/>
          </a:p>
        </p:txBody>
      </p:sp>
      <p:pic>
        <p:nvPicPr>
          <p:cNvPr id="4" name="Picture 3" descr="american-flag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215074" y="785794"/>
            <a:ext cx="2286016" cy="1285884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409</TotalTime>
  <Words>991</Words>
  <Application>Microsoft Office PowerPoint</Application>
  <PresentationFormat>On-screen Show (4:3)</PresentationFormat>
  <Paragraphs>135</Paragraphs>
  <Slides>27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Paper</vt:lpstr>
      <vt:lpstr>THE UNITED STATES OF AMERICA </vt:lpstr>
      <vt:lpstr>CHRISTOPHER COLUMBUS</vt:lpstr>
      <vt:lpstr>Slide 3</vt:lpstr>
      <vt:lpstr>ENGLISH SETTLERS</vt:lpstr>
      <vt:lpstr>Slide 5</vt:lpstr>
      <vt:lpstr>4TH JULY, 1776 Independence Day</vt:lpstr>
      <vt:lpstr>Slide 7</vt:lpstr>
      <vt:lpstr>GEORGE WASHINGTON</vt:lpstr>
      <vt:lpstr>THE STARS AND STRIPES Old Glory</vt:lpstr>
      <vt:lpstr>SLAVERY</vt:lpstr>
      <vt:lpstr>Slide 11</vt:lpstr>
      <vt:lpstr>Slide 12</vt:lpstr>
      <vt:lpstr>ABRAHAM LINCOLN,  the 16th US president</vt:lpstr>
      <vt:lpstr>Slide 14</vt:lpstr>
      <vt:lpstr>Slide 15</vt:lpstr>
      <vt:lpstr>Slide 16</vt:lpstr>
      <vt:lpstr>Slide 17</vt:lpstr>
      <vt:lpstr>Slide 18</vt:lpstr>
      <vt:lpstr>20th century </vt:lpstr>
      <vt:lpstr>Slide 20</vt:lpstr>
      <vt:lpstr>Slide 21</vt:lpstr>
      <vt:lpstr>Slide 22</vt:lpstr>
      <vt:lpstr>Slide 23</vt:lpstr>
      <vt:lpstr>MARTIN LUTHER KING</vt:lpstr>
      <vt:lpstr>Slide 25</vt:lpstr>
      <vt:lpstr> Space missions </vt:lpstr>
      <vt:lpstr>Further technology development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UNITED STATES OF AMERICA THE USA</dc:title>
  <dc:creator>Lucija</dc:creator>
  <cp:lastModifiedBy>Lucija</cp:lastModifiedBy>
  <cp:revision>59</cp:revision>
  <dcterms:created xsi:type="dcterms:W3CDTF">2012-10-16T18:30:06Z</dcterms:created>
  <dcterms:modified xsi:type="dcterms:W3CDTF">2013-05-01T10:51:46Z</dcterms:modified>
</cp:coreProperties>
</file>