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7EF8F6-D5E0-46A6-BD80-AA5C616A3950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3CEF81-2124-4C7B-AC0C-76B21313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THE USA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WASHINGTON, DC</a:t>
            </a:r>
            <a:endParaRPr lang="en-US" dirty="0"/>
          </a:p>
        </p:txBody>
      </p:sp>
      <p:pic>
        <p:nvPicPr>
          <p:cNvPr id="6" name="Picture 5" descr="whashington monu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221088"/>
            <a:ext cx="1368152" cy="2232248"/>
          </a:xfrm>
          <a:prstGeom prst="rect">
            <a:avLst/>
          </a:prstGeom>
        </p:spPr>
      </p:pic>
      <p:pic>
        <p:nvPicPr>
          <p:cNvPr id="11" name="Picture 10" descr="SYMBOLS-FREE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824536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eum of Natural 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996952"/>
            <a:ext cx="4464496" cy="3456384"/>
          </a:xfrm>
          <a:prstGeom prst="rect">
            <a:avLst/>
          </a:prstGeom>
        </p:spPr>
      </p:pic>
      <p:pic>
        <p:nvPicPr>
          <p:cNvPr id="6" name="Picture 5" descr="Natural 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3312368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20608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1"/>
                </a:solidFill>
              </a:rPr>
              <a:t>THE MUSEUM OF NATURAL HISTORY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JEFFERSON MEMORIAL</a:t>
            </a:r>
            <a:endParaRPr lang="en-US" dirty="0"/>
          </a:p>
        </p:txBody>
      </p:sp>
      <p:pic>
        <p:nvPicPr>
          <p:cNvPr id="5" name="Content Placeholder 4" descr="washington_dc_055_thomas_jefferson_memorial_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2736304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538847" y="1772816"/>
            <a:ext cx="2971800" cy="252028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 </a:t>
            </a:r>
            <a:endParaRPr lang="hr-HR" i="1" dirty="0" smtClean="0"/>
          </a:p>
          <a:p>
            <a:endParaRPr lang="hr-HR" i="1" dirty="0" smtClean="0"/>
          </a:p>
          <a:p>
            <a:r>
              <a:rPr lang="hr-HR" sz="1800" b="1" i="1" u="sng" dirty="0" smtClean="0">
                <a:solidFill>
                  <a:schemeClr val="accent1"/>
                </a:solidFill>
              </a:rPr>
              <a:t>Thomas Jefferson </a:t>
            </a:r>
            <a:r>
              <a:rPr lang="hr-HR" sz="1800" b="1" i="1" dirty="0" smtClean="0"/>
              <a:t>was the author of the </a:t>
            </a:r>
            <a:r>
              <a:rPr lang="hr-HR" sz="1800" b="1" i="1" dirty="0" smtClean="0">
                <a:solidFill>
                  <a:srgbClr val="FF0000"/>
                </a:solidFill>
              </a:rPr>
              <a:t>Declaration of Independece</a:t>
            </a:r>
            <a:r>
              <a:rPr lang="hr-HR" sz="1800" b="1" i="1" dirty="0" smtClean="0"/>
              <a:t>, signed on </a:t>
            </a:r>
            <a:r>
              <a:rPr lang="hr-HR" sz="1800" b="1" i="1" dirty="0" smtClean="0">
                <a:solidFill>
                  <a:srgbClr val="FF0000"/>
                </a:solidFill>
              </a:rPr>
              <a:t>July 4, 1776</a:t>
            </a:r>
            <a:r>
              <a:rPr lang="hr-HR" sz="1800" b="1" i="1" dirty="0" smtClean="0"/>
              <a:t>.</a:t>
            </a:r>
            <a:endParaRPr lang="en-US" sz="1800" b="1" dirty="0"/>
          </a:p>
        </p:txBody>
      </p:sp>
      <p:pic>
        <p:nvPicPr>
          <p:cNvPr id="7" name="Picture 6" descr="JeffersonMemoria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3528392" cy="2088232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356992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LINCOLN MEMORIAL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1600" b="1" dirty="0" smtClean="0">
                <a:solidFill>
                  <a:schemeClr val="accent1"/>
                </a:solidFill>
              </a:rPr>
              <a:t>Abraham Lincoln was also one of the most important historic figures in the USA. </a:t>
            </a:r>
          </a:p>
          <a:p>
            <a:endParaRPr lang="hr-HR" sz="1600" b="1" dirty="0" smtClean="0">
              <a:solidFill>
                <a:schemeClr val="accent1"/>
              </a:solidFill>
            </a:endParaRPr>
          </a:p>
          <a:p>
            <a:r>
              <a:rPr lang="hr-HR" sz="1600" b="1" dirty="0" smtClean="0">
                <a:solidFill>
                  <a:schemeClr val="accent1"/>
                </a:solidFill>
              </a:rPr>
              <a:t>He ended slavery in the USA.</a:t>
            </a:r>
          </a:p>
          <a:p>
            <a:endParaRPr lang="hr-HR" sz="1600" b="1" dirty="0" smtClean="0">
              <a:solidFill>
                <a:schemeClr val="accent1"/>
              </a:solidFill>
            </a:endParaRPr>
          </a:p>
          <a:p>
            <a:endParaRPr lang="hr-HR" sz="1600" b="1" dirty="0" smtClean="0">
              <a:solidFill>
                <a:schemeClr val="accent1"/>
              </a:solidFill>
            </a:endParaRPr>
          </a:p>
          <a:p>
            <a:endParaRPr lang="hr-HR" sz="1600" b="1" dirty="0" smtClean="0">
              <a:solidFill>
                <a:schemeClr val="accent1"/>
              </a:solidFill>
            </a:endParaRPr>
          </a:p>
          <a:p>
            <a:endParaRPr lang="hr-HR" sz="1600" b="1" dirty="0" smtClean="0">
              <a:solidFill>
                <a:schemeClr val="accent1"/>
              </a:solidFill>
            </a:endParaRPr>
          </a:p>
          <a:p>
            <a:endParaRPr lang="hr-HR" sz="1600" b="1" dirty="0" smtClean="0">
              <a:solidFill>
                <a:schemeClr val="accent1"/>
              </a:solidFill>
            </a:endParaRPr>
          </a:p>
          <a:p>
            <a:r>
              <a:rPr lang="hr-HR" sz="1600" b="1" i="1" dirty="0" smtClean="0">
                <a:solidFill>
                  <a:schemeClr val="accent1"/>
                </a:solidFill>
              </a:rPr>
              <a:t>“All men were born equal.”  A. Lincoln</a:t>
            </a:r>
            <a:endParaRPr lang="en-US" sz="1600" b="1" i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lincoln-memorial-addr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73016"/>
            <a:ext cx="3024336" cy="2232247"/>
          </a:xfrm>
        </p:spPr>
      </p:pic>
      <p:pic>
        <p:nvPicPr>
          <p:cNvPr id="6" name="Picture 5" descr="lincoln-memorial-pictur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424847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59945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THE WASHINGTON MONUMENT AND THE REFLECTING POOL</a:t>
            </a:r>
            <a:endParaRPr lang="en-US" dirty="0"/>
          </a:p>
        </p:txBody>
      </p:sp>
      <p:pic>
        <p:nvPicPr>
          <p:cNvPr id="5" name="Content Placeholder 4" descr="whashington monume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1800200" cy="3744416"/>
          </a:xfrm>
        </p:spPr>
      </p:pic>
      <p:sp>
        <p:nvSpPr>
          <p:cNvPr id="6" name="TextBox 5"/>
          <p:cNvSpPr txBox="1"/>
          <p:nvPr/>
        </p:nvSpPr>
        <p:spPr>
          <a:xfrm>
            <a:off x="6156176" y="2564904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A symbol of Washington, DC </a:t>
            </a:r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dedicated to </a:t>
            </a:r>
            <a:r>
              <a:rPr lang="hr-HR" dirty="0" smtClean="0">
                <a:solidFill>
                  <a:srgbClr val="C00000"/>
                </a:solidFill>
              </a:rPr>
              <a:t>George Washington</a:t>
            </a:r>
            <a:r>
              <a:rPr lang="hr-HR" dirty="0" smtClean="0"/>
              <a:t>, the first president of the US.</a:t>
            </a:r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170 m high</a:t>
            </a:r>
          </a:p>
          <a:p>
            <a:pPr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finished in 1888</a:t>
            </a:r>
            <a:endParaRPr lang="en-US" dirty="0"/>
          </a:p>
        </p:txBody>
      </p:sp>
      <p:pic>
        <p:nvPicPr>
          <p:cNvPr id="7" name="Picture 6" descr="reflecting p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3600400" cy="2160240"/>
          </a:xfrm>
          <a:prstGeom prst="rect">
            <a:avLst/>
          </a:prstGeom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73016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ANSWER THE QUESTIONS: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4896544" cy="472440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r-HR" sz="2400" dirty="0" smtClean="0"/>
              <a:t>1. What is on these pictures?</a:t>
            </a:r>
          </a:p>
          <a:p>
            <a:pPr marL="514350" indent="-514350">
              <a:buNone/>
            </a:pPr>
            <a:endParaRPr lang="hr-HR" sz="2400" dirty="0" smtClean="0"/>
          </a:p>
          <a:p>
            <a:pPr marL="514350" indent="-514350">
              <a:buNone/>
            </a:pPr>
            <a:r>
              <a:rPr lang="hr-HR" sz="2400" dirty="0" smtClean="0"/>
              <a:t>a. </a:t>
            </a:r>
            <a:endParaRPr lang="en-US" sz="2400" dirty="0"/>
          </a:p>
        </p:txBody>
      </p:sp>
      <p:pic>
        <p:nvPicPr>
          <p:cNvPr id="5" name="Picture 4" descr="whashington monu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1296144" cy="1872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861048"/>
            <a:ext cx="41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b.</a:t>
            </a:r>
            <a:endParaRPr lang="en-US" dirty="0"/>
          </a:p>
        </p:txBody>
      </p:sp>
      <p:pic>
        <p:nvPicPr>
          <p:cNvPr id="7" name="Picture 6" descr="399px-Capitol_Hill_and_Reflecting_P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789040"/>
            <a:ext cx="2088232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c. </a:t>
            </a:r>
            <a:endParaRPr lang="en-US" dirty="0"/>
          </a:p>
        </p:txBody>
      </p:sp>
      <p:pic>
        <p:nvPicPr>
          <p:cNvPr id="9" name="Picture 8" descr="800px-White_House,_Blue_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916832"/>
            <a:ext cx="2880320" cy="1728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45811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d.</a:t>
            </a:r>
            <a:endParaRPr lang="en-US" dirty="0"/>
          </a:p>
        </p:txBody>
      </p:sp>
      <p:pic>
        <p:nvPicPr>
          <p:cNvPr id="11" name="Picture 10" descr="lincoln-memorial-pictur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365104"/>
            <a:ext cx="2808312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Answers: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a</a:t>
            </a:r>
            <a:r>
              <a:rPr lang="hr-HR" b="1" dirty="0" smtClean="0"/>
              <a:t>) the Washington Monument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b) The Capitol</a:t>
            </a:r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c) </a:t>
            </a:r>
            <a:r>
              <a:rPr lang="hr-HR" b="1" dirty="0" smtClean="0"/>
              <a:t>The White House</a:t>
            </a:r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pPr>
              <a:buNone/>
            </a:pPr>
            <a:r>
              <a:rPr lang="hr-HR" b="1" dirty="0" smtClean="0"/>
              <a:t>d) The Lincoln Memorial</a:t>
            </a:r>
          </a:p>
          <a:p>
            <a:endParaRPr lang="en-US" dirty="0"/>
          </a:p>
        </p:txBody>
      </p:sp>
      <p:pic>
        <p:nvPicPr>
          <p:cNvPr id="9" name="Picture 8" descr="whashington monu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132856"/>
            <a:ext cx="792088" cy="1296144"/>
          </a:xfrm>
          <a:prstGeom prst="rect">
            <a:avLst/>
          </a:prstGeom>
        </p:spPr>
      </p:pic>
      <p:pic>
        <p:nvPicPr>
          <p:cNvPr id="10" name="Picture 9" descr="399px-Capitol_Hill_and_Reflecting_P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653136"/>
            <a:ext cx="1800200" cy="1224136"/>
          </a:xfrm>
          <a:prstGeom prst="rect">
            <a:avLst/>
          </a:prstGeom>
        </p:spPr>
      </p:pic>
      <p:pic>
        <p:nvPicPr>
          <p:cNvPr id="11" name="Picture 10" descr="800px-White_House,_Blue_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04864"/>
            <a:ext cx="1728192" cy="864096"/>
          </a:xfrm>
          <a:prstGeom prst="rect">
            <a:avLst/>
          </a:prstGeom>
        </p:spPr>
      </p:pic>
      <p:pic>
        <p:nvPicPr>
          <p:cNvPr id="12" name="Picture 11" descr="lincoln-memorial-pictur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941168"/>
            <a:ext cx="1944216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789040"/>
            <a:ext cx="2520280" cy="1584176"/>
          </a:xfr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92696"/>
            <a:ext cx="1080120" cy="1314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83671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2.  Who was </a:t>
            </a:r>
            <a:r>
              <a:rPr lang="hr-HR" dirty="0" smtClean="0">
                <a:solidFill>
                  <a:srgbClr val="FF0000"/>
                </a:solidFill>
              </a:rPr>
              <a:t>George Washington</a:t>
            </a:r>
            <a:r>
              <a:rPr lang="hr-HR" dirty="0" smtClean="0"/>
              <a:t>?</a:t>
            </a:r>
          </a:p>
          <a:p>
            <a:endParaRPr lang="hr-HR" dirty="0" smtClean="0"/>
          </a:p>
          <a:p>
            <a:endParaRPr lang="hr-HR" dirty="0" smtClean="0"/>
          </a:p>
          <a:p>
            <a:pPr marL="342900" indent="-342900">
              <a:buAutoNum type="arabicPeriod" startAt="3"/>
            </a:pPr>
            <a:r>
              <a:rPr lang="hr-HR" dirty="0" smtClean="0"/>
              <a:t>Who was </a:t>
            </a:r>
            <a:r>
              <a:rPr lang="hr-HR" dirty="0" smtClean="0">
                <a:solidFill>
                  <a:srgbClr val="FF0000"/>
                </a:solidFill>
              </a:rPr>
              <a:t>Abraham Lincoln</a:t>
            </a:r>
            <a:r>
              <a:rPr lang="hr-HR" dirty="0" smtClean="0"/>
              <a:t>?</a:t>
            </a:r>
          </a:p>
          <a:p>
            <a:pPr marL="342900" indent="-342900">
              <a:buAutoNum type="arabicPeriod" startAt="3"/>
            </a:pPr>
            <a:endParaRPr lang="hr-HR" dirty="0" smtClean="0"/>
          </a:p>
          <a:p>
            <a:pPr marL="342900" indent="-342900">
              <a:buAutoNum type="arabicPeriod" startAt="3"/>
            </a:pPr>
            <a:endParaRPr lang="hr-HR" dirty="0" smtClean="0"/>
          </a:p>
          <a:p>
            <a:pPr marL="342900" indent="-342900">
              <a:buAutoNum type="arabicPeriod" startAt="3"/>
            </a:pPr>
            <a:r>
              <a:rPr lang="hr-HR" dirty="0" smtClean="0"/>
              <a:t> Who was </a:t>
            </a:r>
            <a:r>
              <a:rPr lang="hr-HR" dirty="0" smtClean="0">
                <a:solidFill>
                  <a:srgbClr val="FF0000"/>
                </a:solidFill>
              </a:rPr>
              <a:t>Thomas Jefferson</a:t>
            </a:r>
            <a:r>
              <a:rPr lang="hr-HR" dirty="0" smtClean="0"/>
              <a:t>?</a:t>
            </a:r>
          </a:p>
          <a:p>
            <a:pPr marL="342900" indent="-342900">
              <a:buAutoNum type="arabicPeriod" startAt="3"/>
            </a:pPr>
            <a:endParaRPr lang="hr-HR" dirty="0" smtClean="0"/>
          </a:p>
          <a:p>
            <a:pPr marL="342900" indent="-342900"/>
            <a:endParaRPr lang="en-US" dirty="0"/>
          </a:p>
        </p:txBody>
      </p:sp>
      <p:pic>
        <p:nvPicPr>
          <p:cNvPr id="9" name="Picture 8" descr="lincoln-memorial-add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924944"/>
            <a:ext cx="1656606" cy="148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6039_10151133166547887_20220600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48872" cy="5832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155679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HAVE A NICE DAY!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183880" cy="72008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Sources: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458488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068960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Way to go 4, Školska knjiga, Zagreb</a:t>
            </a:r>
          </a:p>
          <a:p>
            <a:r>
              <a:rPr lang="hr-HR" dirty="0" smtClean="0"/>
              <a:t>Wikipedia.org</a:t>
            </a:r>
          </a:p>
          <a:p>
            <a:endParaRPr lang="hr-HR" dirty="0" smtClean="0"/>
          </a:p>
          <a:p>
            <a:r>
              <a:rPr lang="hr-HR" dirty="0" smtClean="0"/>
              <a:t>Pictures taken from:</a:t>
            </a:r>
          </a:p>
          <a:p>
            <a:r>
              <a:rPr lang="hr-HR" dirty="0" smtClean="0"/>
              <a:t>Widipedia.org</a:t>
            </a:r>
          </a:p>
          <a:p>
            <a:endParaRPr lang="hr-HR" dirty="0" smtClean="0"/>
          </a:p>
        </p:txBody>
      </p:sp>
      <p:sp>
        <p:nvSpPr>
          <p:cNvPr id="5" name="TextBox 4"/>
          <p:cNvSpPr txBox="1"/>
          <p:nvPr/>
        </p:nvSpPr>
        <p:spPr>
          <a:xfrm flipH="1">
            <a:off x="7020272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L.K.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533400"/>
            <a:ext cx="3290512" cy="914400"/>
          </a:xfrm>
        </p:spPr>
        <p:txBody>
          <a:bodyPr/>
          <a:lstStyle/>
          <a:p>
            <a:r>
              <a:rPr lang="hr-HR" dirty="0" smtClean="0"/>
              <a:t>WASHINGTON, DC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04048" y="1447802"/>
            <a:ext cx="3506599" cy="42061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1600" dirty="0" smtClean="0"/>
              <a:t> is the </a:t>
            </a:r>
            <a:r>
              <a:rPr lang="hr-HR" sz="1600" b="1" dirty="0" smtClean="0"/>
              <a:t>capital of the United States</a:t>
            </a:r>
          </a:p>
          <a:p>
            <a:pPr>
              <a:buFont typeface="Arial" pitchFamily="34" charset="0"/>
              <a:buChar char="•"/>
            </a:pPr>
            <a:endParaRPr lang="hr-HR" sz="1600" b="1" dirty="0" smtClean="0"/>
          </a:p>
          <a:p>
            <a:pPr>
              <a:buFont typeface="Arial" pitchFamily="34" charset="0"/>
              <a:buChar char="•"/>
            </a:pPr>
            <a:r>
              <a:rPr lang="hr-HR" sz="1600" b="1" dirty="0" smtClean="0"/>
              <a:t> DC = District of Columbia </a:t>
            </a:r>
          </a:p>
          <a:p>
            <a:endParaRPr lang="hr-HR" sz="1600" dirty="0" smtClean="0"/>
          </a:p>
          <a:p>
            <a:r>
              <a:rPr lang="hr-HR" sz="1600" dirty="0" smtClean="0"/>
              <a:t>(which means that Washington is not a part of any of the 50 states!)</a:t>
            </a:r>
          </a:p>
          <a:p>
            <a:endParaRPr lang="hr-HR" sz="1600" dirty="0" smtClean="0"/>
          </a:p>
          <a:p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It’s the 25th largest city in the U.S.</a:t>
            </a:r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endParaRPr lang="hr-HR" sz="1600" dirty="0" smtClean="0"/>
          </a:p>
          <a:p>
            <a:pPr>
              <a:buFont typeface="Arial" pitchFamily="34" charset="0"/>
              <a:buChar char="•"/>
            </a:pPr>
            <a:r>
              <a:rPr lang="hr-HR" sz="1600" dirty="0" smtClean="0"/>
              <a:t> 632, 323 inhabitants </a:t>
            </a:r>
          </a:p>
          <a:p>
            <a:endParaRPr lang="hr-HR" sz="1600" dirty="0" smtClean="0"/>
          </a:p>
          <a:p>
            <a:endParaRPr lang="en-US" sz="1600" dirty="0"/>
          </a:p>
        </p:txBody>
      </p:sp>
      <p:pic>
        <p:nvPicPr>
          <p:cNvPr id="5" name="Content Placeholder 4" descr="750px-Washington,_D.C._locator_map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3810000" cy="2589968"/>
          </a:xfrm>
        </p:spPr>
      </p:pic>
      <p:pic>
        <p:nvPicPr>
          <p:cNvPr id="6" name="Picture 5" descr="300px-WashMonument_White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3816424" cy="1818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THE CAPITOL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6056" y="1916832"/>
            <a:ext cx="3434591" cy="3096344"/>
          </a:xfrm>
        </p:spPr>
        <p:txBody>
          <a:bodyPr anchor="t">
            <a:normAutofit/>
          </a:bodyPr>
          <a:lstStyle/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pPr algn="just">
              <a:buFont typeface="Arial" pitchFamily="34" charset="0"/>
              <a:buChar char="•"/>
            </a:pPr>
            <a:r>
              <a:rPr lang="hr-HR" sz="2800" dirty="0" smtClean="0"/>
              <a:t>the place where the United States </a:t>
            </a:r>
            <a:r>
              <a:rPr lang="hr-HR" sz="2800" dirty="0" smtClean="0">
                <a:solidFill>
                  <a:srgbClr val="FF0000"/>
                </a:solidFill>
              </a:rPr>
              <a:t>CONGRESS</a:t>
            </a:r>
            <a:r>
              <a:rPr lang="hr-HR" sz="2800" dirty="0" smtClean="0"/>
              <a:t> meets and makes laws. </a:t>
            </a:r>
          </a:p>
          <a:p>
            <a:endParaRPr lang="hr-HR" dirty="0" smtClean="0"/>
          </a:p>
        </p:txBody>
      </p:sp>
      <p:pic>
        <p:nvPicPr>
          <p:cNvPr id="7" name="Content Placeholder 6" descr="399px-Capitol_Hill_and_Reflecting_Po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816424" cy="2664296"/>
          </a:xfrm>
        </p:spPr>
      </p:pic>
      <p:pic>
        <p:nvPicPr>
          <p:cNvPr id="8" name="Picture 7" descr="Aerial_view_of_the_Capitol_H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17032"/>
            <a:ext cx="388843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te_of_the_Unio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4968552" cy="3456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1052736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The US Congress consists of </a:t>
            </a:r>
            <a:r>
              <a:rPr lang="hr-HR" b="1" dirty="0">
                <a:solidFill>
                  <a:srgbClr val="FF0000"/>
                </a:solidFill>
              </a:rPr>
              <a:t>535</a:t>
            </a:r>
            <a:r>
              <a:rPr lang="hr-HR" dirty="0"/>
              <a:t> members:</a:t>
            </a:r>
          </a:p>
          <a:p>
            <a:endParaRPr lang="hr-HR" dirty="0"/>
          </a:p>
          <a:p>
            <a:pPr marL="361188" indent="-342900">
              <a:buAutoNum type="arabicParenR"/>
            </a:pPr>
            <a:r>
              <a:rPr lang="hr-HR" dirty="0"/>
              <a:t>100 senators</a:t>
            </a:r>
          </a:p>
          <a:p>
            <a:pPr marL="361188" indent="-342900">
              <a:buAutoNum type="arabicParenR"/>
            </a:pPr>
            <a:r>
              <a:rPr lang="hr-HR" dirty="0"/>
              <a:t>435 representatives</a:t>
            </a:r>
          </a:p>
          <a:p>
            <a:pPr marL="361188" indent="-342900"/>
            <a:endParaRPr lang="hr-HR" dirty="0"/>
          </a:p>
          <a:p>
            <a:pPr marL="361188" indent="-342900"/>
            <a:r>
              <a:rPr lang="hr-HR" dirty="0"/>
              <a:t>Two major political parties:</a:t>
            </a:r>
          </a:p>
          <a:p>
            <a:pPr marL="361188" indent="-342900"/>
            <a:endParaRPr lang="hr-HR" dirty="0"/>
          </a:p>
          <a:p>
            <a:pPr marL="361188" indent="-342900">
              <a:buAutoNum type="arabicParenR"/>
            </a:pPr>
            <a:r>
              <a:rPr lang="hr-HR" dirty="0"/>
              <a:t>Republicans</a:t>
            </a:r>
          </a:p>
          <a:p>
            <a:pPr marL="361188" indent="-342900">
              <a:buAutoNum type="arabicParenR"/>
            </a:pPr>
            <a:r>
              <a:rPr lang="hr-HR" dirty="0"/>
              <a:t>Democrats </a:t>
            </a:r>
          </a:p>
          <a:p>
            <a:endParaRPr lang="en-US" dirty="0"/>
          </a:p>
        </p:txBody>
      </p:sp>
      <p:pic>
        <p:nvPicPr>
          <p:cNvPr id="4" name="Picture 3" descr="600px-Seal_of_the_United_States_Congres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0648"/>
            <a:ext cx="2209428" cy="1988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WHITE HOUSE</a:t>
            </a:r>
            <a:endParaRPr lang="en-US" dirty="0"/>
          </a:p>
        </p:txBody>
      </p:sp>
      <p:pic>
        <p:nvPicPr>
          <p:cNvPr id="5" name="Content Placeholder 4" descr="800px-White_House,_Blue_Sk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625975" cy="3586112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Home of </a:t>
            </a:r>
            <a:r>
              <a:rPr lang="hr-HR" sz="2000" dirty="0" smtClean="0">
                <a:solidFill>
                  <a:srgbClr val="FF0000"/>
                </a:solidFill>
              </a:rPr>
              <a:t>the president </a:t>
            </a:r>
            <a:r>
              <a:rPr lang="hr-HR" sz="2000" dirty="0" smtClean="0"/>
              <a:t>of the United States.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The President and his family live and work in the White House. 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OB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136815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-house-floor1-cross-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4032448" cy="2736304"/>
          </a:xfrm>
          <a:prstGeom prst="rect">
            <a:avLst/>
          </a:prstGeom>
        </p:spPr>
      </p:pic>
      <p:pic>
        <p:nvPicPr>
          <p:cNvPr id="6" name="Picture 5" descr="White-house-floor2-yellow-oval-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04864"/>
            <a:ext cx="3377952" cy="3927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5010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One of the hallways in the White House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0073" y="90872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One of the private rooms in the residential part of the White House.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OVAL OFFICE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>
                <a:solidFill>
                  <a:schemeClr val="tx2"/>
                </a:solidFill>
              </a:rPr>
              <a:t>is the official office of the </a:t>
            </a:r>
            <a:r>
              <a:rPr lang="hr-HR" sz="1800" b="1" dirty="0" smtClean="0">
                <a:solidFill>
                  <a:schemeClr val="tx2"/>
                </a:solidFill>
              </a:rPr>
              <a:t>President of the United  States.</a:t>
            </a:r>
          </a:p>
          <a:p>
            <a:endParaRPr lang="hr-HR" sz="1800" b="1" dirty="0" smtClean="0">
              <a:solidFill>
                <a:schemeClr val="tx2"/>
              </a:solidFill>
            </a:endParaRPr>
          </a:p>
          <a:p>
            <a:endParaRPr lang="hr-HR" sz="1800" b="1" dirty="0" smtClean="0">
              <a:solidFill>
                <a:schemeClr val="tx2"/>
              </a:solidFill>
            </a:endParaRPr>
          </a:p>
          <a:p>
            <a:r>
              <a:rPr lang="hr-HR" sz="1800" b="1" dirty="0" smtClean="0">
                <a:solidFill>
                  <a:schemeClr val="tx2"/>
                </a:solidFill>
              </a:rPr>
              <a:t>It is situated in the West Wing of the White House.</a:t>
            </a:r>
          </a:p>
        </p:txBody>
      </p:sp>
      <p:pic>
        <p:nvPicPr>
          <p:cNvPr id="5" name="Content Placeholder 4" descr="Obama_edits_speech_before_announcing_death_of_Osama_bin_Lad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248472" cy="2376264"/>
          </a:xfrm>
        </p:spPr>
      </p:pic>
      <p:pic>
        <p:nvPicPr>
          <p:cNvPr id="6" name="Picture 5" descr="480px-WJCoval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429000"/>
            <a:ext cx="4248472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MALL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000" dirty="0" smtClean="0"/>
              <a:t>is the green area that connects the Capitol and the  Potomac River. </a:t>
            </a:r>
          </a:p>
          <a:p>
            <a:pPr algn="just"/>
            <a:endParaRPr lang="hr-HR" sz="2000" dirty="0" smtClean="0"/>
          </a:p>
          <a:p>
            <a:pPr algn="just"/>
            <a:endParaRPr lang="hr-HR" sz="2000" dirty="0" smtClean="0"/>
          </a:p>
          <a:p>
            <a:pPr algn="just"/>
            <a:r>
              <a:rPr lang="hr-HR" sz="2000" dirty="0" smtClean="0"/>
              <a:t>The Mall is famous for many museums and memorials. </a:t>
            </a:r>
            <a:endParaRPr lang="en-US" sz="2000" dirty="0"/>
          </a:p>
        </p:txBody>
      </p:sp>
      <p:pic>
        <p:nvPicPr>
          <p:cNvPr id="5" name="Content Placeholder 4" descr="600px-Constitution_gardens_satellite_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509120"/>
            <a:ext cx="2808312" cy="1526281"/>
          </a:xfrm>
        </p:spPr>
      </p:pic>
      <p:pic>
        <p:nvPicPr>
          <p:cNvPr id="8" name="Picture 7" descr="250px-National_Mall,_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338437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THE NATIONAL AIR AND SPACE MUSEUM</a:t>
            </a:r>
            <a:endParaRPr lang="en-US" dirty="0"/>
          </a:p>
        </p:txBody>
      </p:sp>
      <p:pic>
        <p:nvPicPr>
          <p:cNvPr id="5" name="Content Placeholder 4" descr="WRIGHT BROTHER'S PLA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625975" cy="3240360"/>
          </a:xfrm>
        </p:spPr>
      </p:pic>
      <p:sp>
        <p:nvSpPr>
          <p:cNvPr id="6" name="TextBox 5"/>
          <p:cNvSpPr txBox="1"/>
          <p:nvPr/>
        </p:nvSpPr>
        <p:spPr>
          <a:xfrm>
            <a:off x="1187624" y="9087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1903 WRIGHT FLYER</a:t>
            </a:r>
            <a:endParaRPr lang="en-US" dirty="0"/>
          </a:p>
        </p:txBody>
      </p:sp>
      <p:pic>
        <p:nvPicPr>
          <p:cNvPr id="7" name="Picture 6" descr="National-Air-and-Space-Museum-Washing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2575560" cy="1718310"/>
          </a:xfrm>
          <a:prstGeom prst="rect">
            <a:avLst/>
          </a:prstGeom>
        </p:spPr>
      </p:pic>
      <p:pic>
        <p:nvPicPr>
          <p:cNvPr id="8" name="Picture 7" descr="Armstro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005064"/>
            <a:ext cx="2304256" cy="157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165</TotalTime>
  <Words>354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THE USA</vt:lpstr>
      <vt:lpstr>WASHINGTON, DC</vt:lpstr>
      <vt:lpstr>THE CAPITOL</vt:lpstr>
      <vt:lpstr>Slide 4</vt:lpstr>
      <vt:lpstr>THE WHITE HOUSE</vt:lpstr>
      <vt:lpstr>Slide 6</vt:lpstr>
      <vt:lpstr>THE OVAL OFFICE</vt:lpstr>
      <vt:lpstr>THE MALL</vt:lpstr>
      <vt:lpstr>THE NATIONAL AIR AND SPACE MUSEUM</vt:lpstr>
      <vt:lpstr>Slide 10</vt:lpstr>
      <vt:lpstr>THE JEFFERSON MEMORIAL</vt:lpstr>
      <vt:lpstr>THE LINCOLN MEMORIAL</vt:lpstr>
      <vt:lpstr>THE WASHINGTON MONUMENT AND THE REFLECTING POOL</vt:lpstr>
      <vt:lpstr>ANSWER THE QUESTIONS:</vt:lpstr>
      <vt:lpstr>Slide 15</vt:lpstr>
      <vt:lpstr>Slide 16</vt:lpstr>
      <vt:lpstr>Slide 17</vt:lpstr>
      <vt:lpstr>Sources: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USA</dc:title>
  <dc:creator>Lucija</dc:creator>
  <cp:lastModifiedBy>Lucija</cp:lastModifiedBy>
  <cp:revision>24</cp:revision>
  <dcterms:created xsi:type="dcterms:W3CDTF">2013-02-15T11:26:54Z</dcterms:created>
  <dcterms:modified xsi:type="dcterms:W3CDTF">2013-02-21T08:47:37Z</dcterms:modified>
</cp:coreProperties>
</file>