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85" r:id="rId3"/>
    <p:sldId id="286" r:id="rId4"/>
    <p:sldId id="287" r:id="rId5"/>
    <p:sldId id="288" r:id="rId6"/>
    <p:sldId id="290" r:id="rId7"/>
    <p:sldId id="292" r:id="rId8"/>
    <p:sldId id="291" r:id="rId9"/>
    <p:sldId id="258" r:id="rId10"/>
    <p:sldId id="293" r:id="rId11"/>
    <p:sldId id="259" r:id="rId12"/>
    <p:sldId id="260" r:id="rId13"/>
    <p:sldId id="261" r:id="rId14"/>
    <p:sldId id="282" r:id="rId15"/>
    <p:sldId id="283" r:id="rId16"/>
    <p:sldId id="280" r:id="rId17"/>
    <p:sldId id="265" r:id="rId18"/>
    <p:sldId id="266" r:id="rId19"/>
    <p:sldId id="267" r:id="rId20"/>
    <p:sldId id="268" r:id="rId21"/>
    <p:sldId id="269" r:id="rId22"/>
    <p:sldId id="275" r:id="rId23"/>
    <p:sldId id="271" r:id="rId24"/>
    <p:sldId id="279" r:id="rId25"/>
    <p:sldId id="272" r:id="rId26"/>
    <p:sldId id="284" r:id="rId27"/>
    <p:sldId id="294" r:id="rId28"/>
    <p:sldId id="295" r:id="rId29"/>
    <p:sldId id="296" r:id="rId30"/>
  </p:sldIdLst>
  <p:sldSz cx="9144000" cy="6858000" type="screen4x3"/>
  <p:notesSz cx="6858000" cy="9144000"/>
  <p:defaultTextStyle>
    <a:defPPr>
      <a:defRPr lang="en-GB"/>
    </a:defPPr>
    <a:lvl1pPr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827" autoAdjust="0"/>
    <p:restoredTop sz="90929"/>
  </p:normalViewPr>
  <p:slideViewPr>
    <p:cSldViewPr>
      <p:cViewPr varScale="1">
        <p:scale>
          <a:sx n="71" d="100"/>
          <a:sy n="71" d="100"/>
        </p:scale>
        <p:origin x="-2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8" d="100"/>
          <a:sy n="58" d="100"/>
        </p:scale>
        <p:origin x="-181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039C602-1A5E-4613-BEB6-BF80DB567D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2DFEF-3892-4884-BE5E-0B42EDEE92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2C5BD-7F42-440F-A7C4-CBE298CAB2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336BE-B42F-48E8-9094-37E2A8FF69B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76F21E-12A9-430F-A5D6-BAB007598C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BBB64-2B6C-41BA-9989-44A2489F3A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91BD1-C01B-437D-8BBC-459B156F48D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7D7DD-FBA6-4D44-A270-2FDF0A9A70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1BEEC-FA21-46B4-AD52-CE99D799AE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74B31-D146-486C-AC7E-DCEDA76B72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B0CBA-38E9-4055-B9AA-B0A08A5B01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45FD6975-FE3B-432F-9833-7C4877FBED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704" r:id="rId2"/>
    <p:sldLayoutId id="2147483712" r:id="rId3"/>
    <p:sldLayoutId id="2147483705" r:id="rId4"/>
    <p:sldLayoutId id="2147483706" r:id="rId5"/>
    <p:sldLayoutId id="2147483707" r:id="rId6"/>
    <p:sldLayoutId id="2147483708" r:id="rId7"/>
    <p:sldLayoutId id="2147483713" r:id="rId8"/>
    <p:sldLayoutId id="2147483714" r:id="rId9"/>
    <p:sldLayoutId id="2147483709" r:id="rId10"/>
    <p:sldLayoutId id="214748371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5B7B1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8CADAE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8CADAE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earl" TargetMode="External"/><Relationship Id="rId7" Type="http://schemas.openxmlformats.org/officeDocument/2006/relationships/image" Target="../media/image26.jpeg"/><Relationship Id="rId2" Type="http://schemas.openxmlformats.org/officeDocument/2006/relationships/hyperlink" Target="http://en.wikipedia.org/wiki/Diamond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en.wikipedia.org/wiki/Ruby" TargetMode="External"/><Relationship Id="rId5" Type="http://schemas.openxmlformats.org/officeDocument/2006/relationships/hyperlink" Target="http://en.wikipedia.org/wiki/Emerald" TargetMode="External"/><Relationship Id="rId4" Type="http://schemas.openxmlformats.org/officeDocument/2006/relationships/hyperlink" Target="http://en.wikipedia.org/wiki/Sapphire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jpeg"/><Relationship Id="rId5" Type="http://schemas.openxmlformats.org/officeDocument/2006/relationships/slide" Target="slide8.xml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cer\Os meus documentos\Aulas 1º Ciclo\Materiais\English Speaking Countries\Flags &amp; Maps\Flag_of_the_United_Kingdom.PN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48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467544" y="2780928"/>
            <a:ext cx="8229600" cy="1584176"/>
          </a:xfrm>
          <a:noFill/>
        </p:spPr>
        <p:txBody>
          <a:bodyPr/>
          <a:lstStyle/>
          <a:p>
            <a:pPr eaLnBrk="1" hangingPunct="1"/>
            <a:r>
              <a:rPr lang="hr-HR" sz="6000" b="1" dirty="0" smtClean="0">
                <a:solidFill>
                  <a:srgbClr val="0000CC"/>
                </a:solidFill>
              </a:rPr>
              <a:t>Famous people and sights</a:t>
            </a:r>
            <a:r>
              <a:rPr lang="et-EE" sz="5400" b="1" dirty="0" smtClean="0">
                <a:solidFill>
                  <a:srgbClr val="0000CC"/>
                </a:solidFill>
              </a:rPr>
              <a:t>!</a:t>
            </a:r>
            <a:endParaRPr lang="en-GB" sz="5400" b="1" dirty="0" smtClean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rafalgar_square (1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9512" y="1916832"/>
            <a:ext cx="6012160" cy="4725144"/>
          </a:xfrm>
          <a:prstGeom prst="rect">
            <a:avLst/>
          </a:prstGeom>
        </p:spPr>
      </p:pic>
      <p:pic>
        <p:nvPicPr>
          <p:cNvPr id="4" name="Picture 3" descr="trafalgar_squar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88024" y="404664"/>
            <a:ext cx="4104456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en-GB" b="1" dirty="0" smtClean="0">
                <a:solidFill>
                  <a:srgbClr val="0000CC"/>
                </a:solidFill>
              </a:rPr>
              <a:t>Buckingham</a:t>
            </a:r>
            <a:r>
              <a:rPr lang="et-EE" b="1" dirty="0" smtClean="0">
                <a:solidFill>
                  <a:srgbClr val="0000CC"/>
                </a:solidFill>
              </a:rPr>
              <a:t> </a:t>
            </a:r>
            <a:r>
              <a:rPr lang="en-GB" b="1" dirty="0" smtClean="0">
                <a:solidFill>
                  <a:srgbClr val="0000CC"/>
                </a:solidFill>
              </a:rPr>
              <a:t>Palace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5335588" y="1981200"/>
            <a:ext cx="3556892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buFontTx/>
              <a:buBlip>
                <a:blip r:embed="rId2"/>
              </a:buBlip>
            </a:pPr>
            <a:endParaRPr lang="et-EE" sz="2800" dirty="0"/>
          </a:p>
          <a:p>
            <a:pPr marL="342900" indent="-342900" algn="l"/>
            <a:endParaRPr lang="et-EE" dirty="0"/>
          </a:p>
          <a:p>
            <a:pPr marL="342900" indent="-342900" algn="l">
              <a:buFontTx/>
              <a:buBlip>
                <a:blip r:embed="rId2"/>
              </a:buBlip>
            </a:pPr>
            <a:r>
              <a:rPr lang="en-GB" dirty="0"/>
              <a:t>This is the Queen’s home. </a:t>
            </a:r>
            <a:endParaRPr lang="et-EE" dirty="0"/>
          </a:p>
          <a:p>
            <a:pPr marL="342900" indent="-342900" algn="l">
              <a:buFontTx/>
              <a:buBlip>
                <a:blip r:embed="rId2"/>
              </a:buBlip>
            </a:pPr>
            <a:r>
              <a:rPr lang="en-GB" dirty="0"/>
              <a:t>It was built in 1703.</a:t>
            </a:r>
            <a:endParaRPr lang="et-EE" dirty="0"/>
          </a:p>
          <a:p>
            <a:pPr marL="342900" indent="-342900" algn="l"/>
            <a:endParaRPr lang="en-GB" dirty="0"/>
          </a:p>
        </p:txBody>
      </p:sp>
      <p:pic>
        <p:nvPicPr>
          <p:cNvPr id="9220" name="Picture 2" descr="C:\Documents and Settings\ivana\My Documents\My Pictures\31_02_1---Buckingham-Palace--London--United-Kingdom_web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2564904"/>
            <a:ext cx="4824536" cy="376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utoUpdateAnimBg="0"/>
      <p:bldP spid="23557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et-EE" b="1" smtClean="0">
                <a:solidFill>
                  <a:srgbClr val="0000CC"/>
                </a:solidFill>
              </a:rPr>
              <a:t>The Queen of Great Britain</a:t>
            </a:r>
            <a:endParaRPr lang="en-GB" b="1" smtClean="0">
              <a:solidFill>
                <a:srgbClr val="0000CC"/>
              </a:solidFill>
            </a:endParaRPr>
          </a:p>
        </p:txBody>
      </p:sp>
      <p:pic>
        <p:nvPicPr>
          <p:cNvPr id="24580" name="Picture 4" descr="\\Pedagoog6\c\kursus\Lucia Alver\Pildid helid\gweddin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30800" y="1752600"/>
            <a:ext cx="3789363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1062038" y="1766888"/>
            <a:ext cx="3808412" cy="411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90000"/>
              </a:lnSpc>
            </a:pPr>
            <a:endParaRPr lang="et-EE" dirty="0"/>
          </a:p>
          <a:p>
            <a:pPr marL="342900" indent="-342900" algn="l">
              <a:lnSpc>
                <a:spcPct val="90000"/>
              </a:lnSpc>
              <a:buFontTx/>
              <a:buBlip>
                <a:blip r:embed="rId3"/>
              </a:buBlip>
            </a:pPr>
            <a:r>
              <a:rPr lang="et-EE" dirty="0"/>
              <a:t>The Queen of Great Britain is </a:t>
            </a:r>
            <a:r>
              <a:rPr lang="et-EE" b="1" dirty="0"/>
              <a:t>Elizabeth II</a:t>
            </a:r>
            <a:r>
              <a:rPr lang="et-EE" dirty="0"/>
              <a:t>. Her husband </a:t>
            </a:r>
            <a:r>
              <a:rPr lang="hr-HR" dirty="0" smtClean="0"/>
              <a:t>was</a:t>
            </a:r>
            <a:r>
              <a:rPr lang="et-EE" dirty="0" smtClean="0"/>
              <a:t> </a:t>
            </a:r>
            <a:r>
              <a:rPr lang="et-EE" dirty="0"/>
              <a:t>Duke of Edinburgh. </a:t>
            </a:r>
            <a:endParaRPr lang="hr-HR" dirty="0" smtClean="0"/>
          </a:p>
          <a:p>
            <a:pPr marL="342900" indent="-342900" algn="l">
              <a:lnSpc>
                <a:spcPct val="90000"/>
              </a:lnSpc>
            </a:pPr>
            <a:endParaRPr lang="et-EE" dirty="0"/>
          </a:p>
          <a:p>
            <a:pPr marL="342900" indent="-342900" algn="l">
              <a:lnSpc>
                <a:spcPct val="90000"/>
              </a:lnSpc>
              <a:buFontTx/>
              <a:buBlip>
                <a:blip r:embed="rId3"/>
              </a:buBlip>
            </a:pPr>
            <a:r>
              <a:rPr lang="hr-HR" dirty="0" smtClean="0"/>
              <a:t>Their children</a:t>
            </a:r>
            <a:r>
              <a:rPr lang="et-EE" dirty="0" smtClean="0"/>
              <a:t>: </a:t>
            </a:r>
            <a:r>
              <a:rPr lang="et-EE" dirty="0"/>
              <a:t>Prince Charles, Princess Anne, Prince Andrew and Prince Edward.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utoUpdateAnimBg="0"/>
      <p:bldP spid="24581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et-EE" b="1" smtClean="0">
                <a:solidFill>
                  <a:srgbClr val="0000CC"/>
                </a:solidFill>
              </a:rPr>
              <a:t>Westminster Abbey</a:t>
            </a:r>
            <a:endParaRPr lang="en-GB" b="1" smtClean="0">
              <a:solidFill>
                <a:srgbClr val="0000CC"/>
              </a:solidFill>
            </a:endParaRPr>
          </a:p>
        </p:txBody>
      </p:sp>
      <p:pic>
        <p:nvPicPr>
          <p:cNvPr id="25604" name="Picture 4" descr="C:\kursus\Lucia Alver\Pildid helid\abbey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8064" y="1828800"/>
            <a:ext cx="3528391" cy="42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1062038" y="1766888"/>
            <a:ext cx="3808412" cy="411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/>
            <a:endParaRPr lang="et-EE" sz="2800" dirty="0"/>
          </a:p>
          <a:p>
            <a:pPr marL="342900" indent="-342900" algn="l">
              <a:buFontTx/>
              <a:buBlip>
                <a:blip r:embed="rId3"/>
              </a:buBlip>
            </a:pPr>
            <a:r>
              <a:rPr lang="hr-HR" dirty="0" smtClean="0"/>
              <a:t>This is the </a:t>
            </a:r>
            <a:r>
              <a:rPr lang="hr-HR" b="1" dirty="0" smtClean="0"/>
              <a:t>most famous </a:t>
            </a:r>
            <a:r>
              <a:rPr lang="hr-HR" dirty="0" smtClean="0"/>
              <a:t>church in the world. </a:t>
            </a:r>
            <a:r>
              <a:rPr lang="et-EE" dirty="0" smtClean="0"/>
              <a:t>All </a:t>
            </a:r>
            <a:r>
              <a:rPr lang="et-EE" b="1" dirty="0" smtClean="0"/>
              <a:t>kings</a:t>
            </a:r>
            <a:r>
              <a:rPr lang="hr-HR" b="1" dirty="0" smtClean="0"/>
              <a:t> and queens</a:t>
            </a:r>
            <a:r>
              <a:rPr lang="et-EE" b="1" dirty="0" smtClean="0"/>
              <a:t> </a:t>
            </a:r>
            <a:r>
              <a:rPr lang="et-EE" dirty="0"/>
              <a:t>have been </a:t>
            </a:r>
            <a:r>
              <a:rPr lang="et-EE" dirty="0" smtClean="0"/>
              <a:t>crowned</a:t>
            </a:r>
            <a:r>
              <a:rPr lang="hr-HR" dirty="0" smtClean="0"/>
              <a:t>, married </a:t>
            </a:r>
            <a:r>
              <a:rPr lang="et-EE" dirty="0" smtClean="0"/>
              <a:t>and </a:t>
            </a:r>
            <a:r>
              <a:rPr lang="et-EE" dirty="0"/>
              <a:t>buried </a:t>
            </a:r>
            <a:r>
              <a:rPr lang="hr-HR" dirty="0" smtClean="0"/>
              <a:t>here </a:t>
            </a:r>
            <a:r>
              <a:rPr lang="et-EE" dirty="0" smtClean="0"/>
              <a:t>since </a:t>
            </a:r>
            <a:r>
              <a:rPr lang="et-EE" sz="2800" b="1" dirty="0"/>
              <a:t>1308</a:t>
            </a:r>
            <a:r>
              <a:rPr lang="et-EE" dirty="0"/>
              <a:t>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utoUpdateAnimBg="0"/>
      <p:bldP spid="25605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hr-HR" smtClean="0"/>
              <a:t>St. PAUL’S CATHEDRAL</a:t>
            </a:r>
            <a:endParaRPr lang="en-US" smtClean="0"/>
          </a:p>
        </p:txBody>
      </p:sp>
      <p:pic>
        <p:nvPicPr>
          <p:cNvPr id="14339" name="Picture 4" descr="C:\Documents and Settings\ivana\My Documents\My Pictures\St-Pauls_W_892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2988" y="2852936"/>
            <a:ext cx="3875087" cy="3562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2" descr="C:\Documents and Settings\ivana\My Documents\My Pictures\02_911StPaulsCathedralLondonFrAbveGrWD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8625" y="1700213"/>
            <a:ext cx="2946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55576" y="1556792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The biggest church in London.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915816" y="1700808"/>
            <a:ext cx="7772400" cy="1143000"/>
          </a:xfrm>
        </p:spPr>
        <p:txBody>
          <a:bodyPr/>
          <a:lstStyle/>
          <a:p>
            <a:pPr algn="ctr" eaLnBrk="1" hangingPunct="1"/>
            <a:r>
              <a:rPr lang="hr-HR" smtClean="0"/>
              <a:t>BRITISH MUSEUM</a:t>
            </a:r>
            <a:endParaRPr lang="en-US" smtClean="0"/>
          </a:p>
        </p:txBody>
      </p:sp>
      <p:pic>
        <p:nvPicPr>
          <p:cNvPr id="16387" name="Picture 2" descr="C:\Documents and Settings\ivana\My Documents\My Pictures\British_Museum_from_N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3717032"/>
            <a:ext cx="2951807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" descr="C:\Documents and Settings\ivana\My Documents\My Pictures\untitledmko.bm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7984" y="3645024"/>
            <a:ext cx="442912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99592" y="908720"/>
            <a:ext cx="23042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It is famous for its collection of works from Egypt, Greece and ancient Rome.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hr-HR" smtClean="0"/>
              <a:t>LONDON EYE</a:t>
            </a:r>
            <a:endParaRPr lang="en-US" smtClean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3573463"/>
            <a:ext cx="4572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2420888"/>
            <a:ext cx="3600772" cy="403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283968" y="1916832"/>
            <a:ext cx="3384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From the highest point you can see the whole town. It is on the River Thames.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et-EE" b="1" smtClean="0">
                <a:solidFill>
                  <a:srgbClr val="0000CC"/>
                </a:solidFill>
              </a:rPr>
              <a:t>Tower</a:t>
            </a:r>
            <a:r>
              <a:rPr lang="hr-HR" b="1" smtClean="0">
                <a:solidFill>
                  <a:srgbClr val="0000CC"/>
                </a:solidFill>
              </a:rPr>
              <a:t> of London</a:t>
            </a:r>
            <a:endParaRPr lang="en-GB" b="1" smtClean="0">
              <a:solidFill>
                <a:srgbClr val="0000CC"/>
              </a:solidFill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1062038" y="1766888"/>
            <a:ext cx="3808412" cy="411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/>
            <a:endParaRPr lang="et-EE" sz="2800" dirty="0"/>
          </a:p>
          <a:p>
            <a:pPr marL="342900" indent="-342900" algn="l">
              <a:buFontTx/>
              <a:buChar char="•"/>
            </a:pPr>
            <a:endParaRPr lang="et-EE" dirty="0"/>
          </a:p>
          <a:p>
            <a:pPr marL="342900" indent="-342900" algn="l"/>
            <a:endParaRPr lang="et-EE" dirty="0"/>
          </a:p>
          <a:p>
            <a:pPr marL="342900" indent="-342900" algn="l">
              <a:buFontTx/>
              <a:buChar char="•"/>
            </a:pPr>
            <a:r>
              <a:rPr lang="et-EE" dirty="0"/>
              <a:t>The Tower of London has been a fortress, a palace, </a:t>
            </a:r>
            <a:r>
              <a:rPr lang="et-EE" dirty="0" smtClean="0"/>
              <a:t>a prison</a:t>
            </a:r>
            <a:r>
              <a:rPr lang="hr-HR" dirty="0" smtClean="0"/>
              <a:t> ...</a:t>
            </a:r>
          </a:p>
          <a:p>
            <a:pPr marL="342900" indent="-342900" algn="l">
              <a:buFontTx/>
              <a:buChar char="•"/>
            </a:pPr>
            <a:r>
              <a:rPr lang="hr-HR" dirty="0" smtClean="0"/>
              <a:t>Today it is a place where </a:t>
            </a:r>
            <a:r>
              <a:rPr lang="hr-HR" b="1" dirty="0" smtClean="0"/>
              <a:t>CROWN JEWELS </a:t>
            </a:r>
            <a:r>
              <a:rPr lang="hr-HR" dirty="0" smtClean="0"/>
              <a:t>are kept.</a:t>
            </a:r>
            <a:endParaRPr lang="en-GB" dirty="0"/>
          </a:p>
        </p:txBody>
      </p:sp>
      <p:pic>
        <p:nvPicPr>
          <p:cNvPr id="29701" name="Picture 5" descr="C:\kursus\Lucia Alver\Pildid helid\tower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05400" y="1752600"/>
            <a:ext cx="3595688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utoUpdateAnimBg="0"/>
      <p:bldP spid="29700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et-EE" b="1" smtClean="0">
                <a:solidFill>
                  <a:srgbClr val="0000CC"/>
                </a:solidFill>
              </a:rPr>
              <a:t>Imperial State Crown</a:t>
            </a:r>
            <a:endParaRPr lang="en-GB" b="1" smtClean="0">
              <a:solidFill>
                <a:srgbClr val="0000CC"/>
              </a:solidFill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1062038" y="1766888"/>
            <a:ext cx="3808412" cy="1950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/>
            <a:endParaRPr lang="et-EE" sz="2800" dirty="0"/>
          </a:p>
          <a:p>
            <a:pPr marL="342900" indent="-342900" algn="l"/>
            <a:endParaRPr lang="et-EE" sz="2800" dirty="0"/>
          </a:p>
          <a:p>
            <a:pPr marL="342900" indent="-342900" algn="l"/>
            <a:endParaRPr lang="et-EE" dirty="0"/>
          </a:p>
          <a:p>
            <a:pPr marL="342900" indent="-342900" algn="l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55576" y="1556792"/>
            <a:ext cx="4320480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Tx/>
              <a:buChar char="•"/>
            </a:pPr>
            <a:r>
              <a:rPr lang="et-EE" dirty="0" smtClean="0"/>
              <a:t>The Tower’s greatest treasure is the Imperial State Crown.</a:t>
            </a:r>
            <a:endParaRPr lang="hr-HR" dirty="0" smtClean="0"/>
          </a:p>
          <a:p>
            <a:pPr marL="342900" indent="-342900" algn="l"/>
            <a:endParaRPr lang="hr-HR" dirty="0" smtClean="0"/>
          </a:p>
          <a:p>
            <a:pPr marL="342900" indent="-342900" algn="l">
              <a:buFontTx/>
              <a:buChar char="•"/>
            </a:pPr>
            <a:r>
              <a:rPr lang="en-GB" dirty="0" smtClean="0"/>
              <a:t>The Imperial State Crown includes many </a:t>
            </a:r>
            <a:r>
              <a:rPr lang="en-GB" b="1" dirty="0" smtClean="0"/>
              <a:t>precious gems</a:t>
            </a:r>
            <a:r>
              <a:rPr lang="en-GB" dirty="0" smtClean="0"/>
              <a:t>, including 2,868 </a:t>
            </a:r>
            <a:r>
              <a:rPr lang="en-GB" dirty="0" smtClean="0">
                <a:solidFill>
                  <a:schemeClr val="tx1">
                    <a:lumMod val="95000"/>
                  </a:schemeClr>
                </a:solidFill>
                <a:hlinkClick r:id="rId2" tooltip="Diamond"/>
              </a:rPr>
              <a:t>diamonds</a:t>
            </a:r>
            <a:r>
              <a:rPr lang="en-GB" dirty="0" smtClean="0">
                <a:solidFill>
                  <a:schemeClr val="tx1">
                    <a:lumMod val="95000"/>
                  </a:schemeClr>
                </a:solidFill>
              </a:rPr>
              <a:t>, 273 </a:t>
            </a:r>
            <a:r>
              <a:rPr lang="en-GB" dirty="0" smtClean="0">
                <a:solidFill>
                  <a:schemeClr val="tx1">
                    <a:lumMod val="95000"/>
                  </a:schemeClr>
                </a:solidFill>
                <a:hlinkClick r:id="rId3" tooltip="Pearl"/>
              </a:rPr>
              <a:t>pearls</a:t>
            </a:r>
            <a:r>
              <a:rPr lang="en-GB" dirty="0" smtClean="0">
                <a:solidFill>
                  <a:schemeClr val="tx1">
                    <a:lumMod val="95000"/>
                  </a:schemeClr>
                </a:solidFill>
              </a:rPr>
              <a:t>, 17 </a:t>
            </a:r>
            <a:r>
              <a:rPr lang="en-GB" dirty="0" smtClean="0">
                <a:solidFill>
                  <a:schemeClr val="tx1">
                    <a:lumMod val="95000"/>
                  </a:schemeClr>
                </a:solidFill>
                <a:hlinkClick r:id="rId4" tooltip="Sapphire"/>
              </a:rPr>
              <a:t>sapphires</a:t>
            </a:r>
            <a:r>
              <a:rPr lang="en-GB" dirty="0" smtClean="0">
                <a:solidFill>
                  <a:schemeClr val="tx1">
                    <a:lumMod val="95000"/>
                  </a:schemeClr>
                </a:solidFill>
              </a:rPr>
              <a:t>, 11 </a:t>
            </a:r>
            <a:r>
              <a:rPr lang="en-GB" dirty="0" smtClean="0">
                <a:solidFill>
                  <a:schemeClr val="tx1">
                    <a:lumMod val="95000"/>
                  </a:schemeClr>
                </a:solidFill>
                <a:hlinkClick r:id="rId5" tooltip="Emerald"/>
              </a:rPr>
              <a:t>emeralds</a:t>
            </a:r>
            <a:r>
              <a:rPr lang="en-GB" dirty="0" smtClean="0">
                <a:solidFill>
                  <a:schemeClr val="tx1">
                    <a:lumMod val="95000"/>
                  </a:schemeClr>
                </a:solidFill>
              </a:rPr>
              <a:t>, and 5 </a:t>
            </a:r>
            <a:r>
              <a:rPr lang="en-GB" dirty="0" smtClean="0">
                <a:solidFill>
                  <a:schemeClr val="tx1">
                    <a:lumMod val="95000"/>
                  </a:schemeClr>
                </a:solidFill>
                <a:hlinkClick r:id="rId6" tooltip="Ruby"/>
              </a:rPr>
              <a:t>rubies</a:t>
            </a:r>
            <a:r>
              <a:rPr lang="en-GB" dirty="0" smtClean="0"/>
              <a:t>.</a:t>
            </a:r>
            <a:endParaRPr lang="en-US" dirty="0"/>
          </a:p>
        </p:txBody>
      </p:sp>
      <p:pic>
        <p:nvPicPr>
          <p:cNvPr id="8" name="Picture 7" descr="Imperial_State_Crown2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148064" y="1556792"/>
            <a:ext cx="3604245" cy="4392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et-EE" b="1" smtClean="0">
                <a:solidFill>
                  <a:srgbClr val="0000CC"/>
                </a:solidFill>
              </a:rPr>
              <a:t>Beefeaters</a:t>
            </a:r>
            <a:endParaRPr lang="en-GB" b="1" smtClean="0">
              <a:solidFill>
                <a:srgbClr val="0000CC"/>
              </a:solidFill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5022850" y="1766888"/>
            <a:ext cx="3808413" cy="411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/>
            <a:endParaRPr lang="et-EE" dirty="0"/>
          </a:p>
          <a:p>
            <a:pPr marL="342900" indent="-342900" algn="l">
              <a:buFontTx/>
              <a:buBlip>
                <a:blip r:embed="rId2"/>
              </a:buBlip>
            </a:pPr>
            <a:r>
              <a:rPr lang="et-EE" dirty="0"/>
              <a:t>The </a:t>
            </a:r>
            <a:r>
              <a:rPr lang="hr-HR" dirty="0" smtClean="0"/>
              <a:t>g</a:t>
            </a:r>
            <a:r>
              <a:rPr lang="et-EE" dirty="0" smtClean="0"/>
              <a:t>uards </a:t>
            </a:r>
            <a:r>
              <a:rPr lang="et-EE" dirty="0"/>
              <a:t>of the Tower are called Beefeaters.</a:t>
            </a:r>
          </a:p>
          <a:p>
            <a:pPr marL="342900" indent="-342900" algn="l">
              <a:buFontTx/>
              <a:buBlip>
                <a:blip r:embed="rId2"/>
              </a:buBlip>
            </a:pPr>
            <a:r>
              <a:rPr lang="et-EE" dirty="0"/>
              <a:t>The  legend says that if the ravens leave, the Tower and the country will fall.</a:t>
            </a:r>
            <a:endParaRPr lang="en-GB" dirty="0"/>
          </a:p>
        </p:txBody>
      </p:sp>
      <p:pic>
        <p:nvPicPr>
          <p:cNvPr id="31749" name="Picture 5" descr="C:\kursus\Lucia Alver\Pildid helid\valvu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3000" y="1600200"/>
            <a:ext cx="2564904" cy="494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 descr="C:\kursus\Lucia Alver\Pildid helid\rongad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34000" y="4509120"/>
            <a:ext cx="3198440" cy="2079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autoUpdateAnimBg="0"/>
      <p:bldP spid="31748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What do we already know?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hr-HR" dirty="0" smtClean="0"/>
              <a:t>What is the UK?</a:t>
            </a:r>
          </a:p>
          <a:p>
            <a:pPr>
              <a:buFont typeface="Arial" pitchFamily="34" charset="0"/>
              <a:buChar char="•"/>
            </a:pPr>
            <a:r>
              <a:rPr lang="hr-HR" dirty="0" smtClean="0"/>
              <a:t>What is the GB?</a:t>
            </a:r>
          </a:p>
          <a:p>
            <a:pPr>
              <a:buFont typeface="Arial" pitchFamily="34" charset="0"/>
              <a:buChar char="•"/>
            </a:pPr>
            <a:r>
              <a:rPr lang="hr-HR" dirty="0" smtClean="0"/>
              <a:t>What countries are part of the UK?</a:t>
            </a:r>
          </a:p>
          <a:p>
            <a:pPr>
              <a:buFont typeface="Arial" pitchFamily="34" charset="0"/>
              <a:buChar char="•"/>
            </a:pPr>
            <a:r>
              <a:rPr lang="hr-HR" dirty="0" smtClean="0"/>
              <a:t>Is Republic of Ireland part of the UK?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hr-HR" dirty="0" smtClean="0"/>
              <a:t>Who is Elizabeth II?</a:t>
            </a:r>
          </a:p>
          <a:p>
            <a:pPr>
              <a:buFont typeface="Arial" pitchFamily="34" charset="0"/>
              <a:buChar char="•"/>
            </a:pPr>
            <a:r>
              <a:rPr lang="hr-HR" dirty="0" smtClean="0"/>
              <a:t> What is Union Jack?</a:t>
            </a:r>
          </a:p>
          <a:p>
            <a:pPr>
              <a:buFont typeface="Arial" pitchFamily="34" charset="0"/>
              <a:buChar char="•"/>
            </a:pPr>
            <a:r>
              <a:rPr lang="hr-HR" dirty="0" smtClean="0"/>
              <a:t>What is the capital of  the UK?</a:t>
            </a:r>
          </a:p>
        </p:txBody>
      </p:sp>
      <p:pic>
        <p:nvPicPr>
          <p:cNvPr id="6" name="Picture 2" descr="C:\Documents and Settings\acer\Os meus documentos\Aulas 1º Ciclo\Materiais\English Speaking Countries\Flags &amp; Maps\Flag_of_the_United_Kingdom.PN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6948264" y="692696"/>
            <a:ext cx="1800200" cy="9361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et-EE" b="1" smtClean="0">
                <a:solidFill>
                  <a:srgbClr val="0000CC"/>
                </a:solidFill>
              </a:rPr>
              <a:t>Tower Bridge</a:t>
            </a:r>
            <a:endParaRPr lang="en-GB" b="1" smtClean="0">
              <a:solidFill>
                <a:srgbClr val="0000CC"/>
              </a:solidFill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1062038" y="1766888"/>
            <a:ext cx="3808412" cy="411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buFontTx/>
              <a:buBlip>
                <a:blip r:embed="rId2"/>
              </a:buBlip>
            </a:pPr>
            <a:endParaRPr lang="et-EE" sz="2800"/>
          </a:p>
          <a:p>
            <a:pPr marL="342900" indent="-342900" algn="l">
              <a:buFontTx/>
              <a:buBlip>
                <a:blip r:embed="rId2"/>
              </a:buBlip>
            </a:pPr>
            <a:endParaRPr lang="et-EE" sz="2800"/>
          </a:p>
          <a:p>
            <a:pPr marL="342900" indent="-342900" algn="l">
              <a:buFontTx/>
              <a:buBlip>
                <a:blip r:embed="rId2"/>
              </a:buBlip>
            </a:pPr>
            <a:endParaRPr lang="et-EE" sz="2800"/>
          </a:p>
          <a:p>
            <a:pPr marL="342900" indent="-342900" algn="l">
              <a:buFontTx/>
              <a:buBlip>
                <a:blip r:embed="rId2"/>
              </a:buBlip>
            </a:pPr>
            <a:r>
              <a:rPr lang="et-EE"/>
              <a:t>The most famous</a:t>
            </a:r>
          </a:p>
          <a:p>
            <a:pPr marL="342900" indent="-342900" algn="l"/>
            <a:r>
              <a:rPr lang="et-EE"/>
              <a:t>   bridge in London</a:t>
            </a:r>
          </a:p>
          <a:p>
            <a:pPr marL="342900" indent="-342900" algn="l"/>
            <a:r>
              <a:rPr lang="et-EE"/>
              <a:t>   is a Tower bridge.</a:t>
            </a:r>
            <a:endParaRPr lang="en-GB"/>
          </a:p>
        </p:txBody>
      </p:sp>
      <p:pic>
        <p:nvPicPr>
          <p:cNvPr id="32773" name="Picture 5" descr="C:\kursus\Lucia Alver\Pildid helid\sild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38600" y="2057400"/>
            <a:ext cx="4838700" cy="435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7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7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autoUpdateAnimBg="0"/>
      <p:bldP spid="32772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et-EE" b="1" smtClean="0">
                <a:solidFill>
                  <a:srgbClr val="0000CC"/>
                </a:solidFill>
              </a:rPr>
              <a:t>Tower Bridge</a:t>
            </a:r>
            <a:endParaRPr lang="en-GB" b="1" smtClean="0">
              <a:solidFill>
                <a:srgbClr val="0000CC"/>
              </a:solidFill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5562600" y="2286000"/>
            <a:ext cx="3268663" cy="359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buFontTx/>
              <a:buBlip>
                <a:blip r:embed="rId2"/>
              </a:buBlip>
            </a:pPr>
            <a:endParaRPr lang="et-EE" sz="2800" dirty="0"/>
          </a:p>
          <a:p>
            <a:pPr marL="342900" indent="-342900" algn="l">
              <a:buFontTx/>
              <a:buBlip>
                <a:blip r:embed="rId2"/>
              </a:buBlip>
            </a:pPr>
            <a:endParaRPr lang="et-EE" sz="2800" dirty="0"/>
          </a:p>
          <a:p>
            <a:pPr marL="342900" indent="-342900" algn="l">
              <a:buFontTx/>
              <a:buBlip>
                <a:blip r:embed="rId2"/>
              </a:buBlip>
            </a:pPr>
            <a:r>
              <a:rPr lang="et-EE" dirty="0"/>
              <a:t>Tower Bridge is a bascule-bridge. </a:t>
            </a:r>
          </a:p>
          <a:p>
            <a:pPr marL="342900" indent="-342900" algn="l">
              <a:buFontTx/>
              <a:buBlip>
                <a:blip r:embed="rId2"/>
              </a:buBlip>
            </a:pPr>
            <a:r>
              <a:rPr lang="et-EE" dirty="0"/>
              <a:t>The bascules </a:t>
            </a:r>
            <a:r>
              <a:rPr lang="et-EE" dirty="0" smtClean="0"/>
              <a:t>open </a:t>
            </a:r>
            <a:r>
              <a:rPr lang="et-EE" dirty="0"/>
              <a:t>to let </a:t>
            </a:r>
            <a:r>
              <a:rPr lang="hr-HR" dirty="0" smtClean="0"/>
              <a:t>big ships</a:t>
            </a:r>
            <a:r>
              <a:rPr lang="et-EE" dirty="0" smtClean="0"/>
              <a:t> </a:t>
            </a:r>
            <a:r>
              <a:rPr lang="et-EE" dirty="0"/>
              <a:t>pass through.</a:t>
            </a:r>
            <a:endParaRPr lang="en-GB" dirty="0"/>
          </a:p>
        </p:txBody>
      </p:sp>
      <p:pic>
        <p:nvPicPr>
          <p:cNvPr id="33797" name="Picture 5" descr="C:\kursus\Lucia Alver\Pildid helid\toweropen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2420888"/>
            <a:ext cx="480060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autoUpdateAnimBg="0"/>
      <p:bldP spid="33796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et-EE" b="1" dirty="0" smtClean="0">
                <a:solidFill>
                  <a:srgbClr val="0000CC"/>
                </a:solidFill>
              </a:rPr>
              <a:t>Telephone booths</a:t>
            </a:r>
            <a:endParaRPr lang="en-GB" b="1" dirty="0" smtClean="0">
              <a:solidFill>
                <a:srgbClr val="0000CC"/>
              </a:solidFill>
            </a:endParaRP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1062038" y="1766888"/>
            <a:ext cx="3808412" cy="411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/>
            <a:endParaRPr lang="et-EE" sz="2800" dirty="0"/>
          </a:p>
          <a:p>
            <a:pPr marL="342900" indent="-342900" algn="l"/>
            <a:endParaRPr lang="et-EE" sz="2800" dirty="0"/>
          </a:p>
          <a:p>
            <a:pPr marL="342900" indent="-342900" algn="l"/>
            <a:endParaRPr lang="et-EE" sz="2800" dirty="0"/>
          </a:p>
          <a:p>
            <a:pPr marL="342900" indent="-342900" algn="l"/>
            <a:r>
              <a:rPr lang="hr-HR" sz="2800" dirty="0" smtClean="0"/>
              <a:t>Famous London phone booths. They are tourist attraction.</a:t>
            </a:r>
            <a:endParaRPr lang="et-EE" sz="2800" dirty="0"/>
          </a:p>
        </p:txBody>
      </p:sp>
      <p:pic>
        <p:nvPicPr>
          <p:cNvPr id="39941" name="Picture 5" descr="C:\kursus\Lucia Alver\Pildid helid\telefo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53000" y="1828800"/>
            <a:ext cx="3636963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et-EE" b="1" dirty="0" smtClean="0">
                <a:solidFill>
                  <a:srgbClr val="0000CC"/>
                </a:solidFill>
              </a:rPr>
              <a:t>Madame Tussauds Waxmuseum</a:t>
            </a:r>
            <a:endParaRPr lang="en-GB" b="1" dirty="0" smtClean="0">
              <a:solidFill>
                <a:srgbClr val="0000CC"/>
              </a:solidFill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5022850" y="1766888"/>
            <a:ext cx="3808413" cy="411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/>
            <a:endParaRPr lang="et-EE"/>
          </a:p>
          <a:p>
            <a:pPr marL="342900" indent="-342900" algn="l">
              <a:buFontTx/>
              <a:buBlip>
                <a:blip r:embed="rId2"/>
              </a:buBlip>
            </a:pPr>
            <a:r>
              <a:rPr lang="et-EE"/>
              <a:t>Here you can see famous people, good and bad, made of wax.</a:t>
            </a:r>
          </a:p>
          <a:p>
            <a:pPr marL="342900" indent="-342900" algn="l">
              <a:buFontTx/>
              <a:buBlip>
                <a:blip r:embed="rId2"/>
              </a:buBlip>
            </a:pPr>
            <a:r>
              <a:rPr lang="et-EE"/>
              <a:t>This is Queen Elizabeth I.</a:t>
            </a:r>
          </a:p>
          <a:p>
            <a:pPr marL="342900" indent="-342900" algn="l">
              <a:buFontTx/>
              <a:buBlip>
                <a:blip r:embed="rId2"/>
              </a:buBlip>
            </a:pPr>
            <a:endParaRPr lang="en-GB"/>
          </a:p>
        </p:txBody>
      </p:sp>
      <p:pic>
        <p:nvPicPr>
          <p:cNvPr id="35845" name="Picture 5" descr="C:\kursus\Lucia Alver\Pildid helid\elisabeth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00788" y="3860800"/>
            <a:ext cx="2016125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99593" y="1988840"/>
            <a:ext cx="3096344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autoUpdateAnimBg="0"/>
      <p:bldP spid="35844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260648"/>
            <a:ext cx="20955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71550" y="2660650"/>
            <a:ext cx="2776538" cy="419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48038" y="333375"/>
            <a:ext cx="2335212" cy="332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95936" y="3150915"/>
            <a:ext cx="2592387" cy="3707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56176" y="908720"/>
            <a:ext cx="259241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et-EE" b="1" smtClean="0">
                <a:solidFill>
                  <a:srgbClr val="0000CC"/>
                </a:solidFill>
              </a:rPr>
              <a:t>King Henry VIII with his wives</a:t>
            </a:r>
            <a:endParaRPr lang="en-GB" b="1" smtClean="0">
              <a:solidFill>
                <a:srgbClr val="0000CC"/>
              </a:solidFill>
            </a:endParaRPr>
          </a:p>
        </p:txBody>
      </p:sp>
      <p:pic>
        <p:nvPicPr>
          <p:cNvPr id="36868" name="Picture 4" descr="C:\kursus\Lucia Alver\Pildid helid\henry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4" y="1752600"/>
            <a:ext cx="72008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hr-HR" dirty="0" smtClean="0"/>
              <a:t>OXFORD STREET</a:t>
            </a:r>
            <a:endParaRPr lang="en-US" dirty="0" smtClean="0"/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1700213"/>
            <a:ext cx="31432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1638" y="2060575"/>
            <a:ext cx="40576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Do you know who they were?</a:t>
            </a:r>
            <a:endParaRPr lang="en-US" dirty="0"/>
          </a:p>
        </p:txBody>
      </p:sp>
      <p:pic>
        <p:nvPicPr>
          <p:cNvPr id="3" name="Picture 2" descr="images (3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491880" y="1484784"/>
            <a:ext cx="2000250" cy="2286000"/>
          </a:xfrm>
          <a:prstGeom prst="rect">
            <a:avLst/>
          </a:prstGeom>
        </p:spPr>
      </p:pic>
      <p:pic>
        <p:nvPicPr>
          <p:cNvPr id="4" name="Picture 3" descr="images (2)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84168" y="1556792"/>
            <a:ext cx="2390775" cy="1914525"/>
          </a:xfrm>
          <a:prstGeom prst="rect">
            <a:avLst/>
          </a:prstGeom>
        </p:spPr>
      </p:pic>
      <p:pic>
        <p:nvPicPr>
          <p:cNvPr id="5" name="Picture 4" descr="images (1)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39552" y="1700808"/>
            <a:ext cx="2381250" cy="19240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3933056"/>
            <a:ext cx="7632848" cy="2973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hr-HR" dirty="0" smtClean="0"/>
              <a:t>The most famous writer. He wrote </a:t>
            </a:r>
            <a:r>
              <a:rPr lang="hr-HR" i="1" dirty="0" smtClean="0"/>
              <a:t>Hamlet</a:t>
            </a:r>
            <a:r>
              <a:rPr lang="hr-HR" dirty="0" smtClean="0"/>
              <a:t> and </a:t>
            </a:r>
            <a:r>
              <a:rPr lang="hr-HR" i="1" dirty="0" smtClean="0"/>
              <a:t>Romeo and Juliet</a:t>
            </a:r>
            <a:r>
              <a:rPr lang="hr-HR" dirty="0" smtClean="0"/>
              <a:t>, and many other tragedies and comedies.</a:t>
            </a:r>
          </a:p>
          <a:p>
            <a:pPr marL="457200" indent="-457200">
              <a:buAutoNum type="arabicPeriod"/>
            </a:pPr>
            <a:r>
              <a:rPr lang="hr-HR" dirty="0" smtClean="0"/>
              <a:t>A famous explorer and seaman who first sailed to Australia.</a:t>
            </a:r>
          </a:p>
          <a:p>
            <a:pPr marL="457200" indent="-457200">
              <a:buAutoNum type="arabicPeriod"/>
            </a:pPr>
            <a:r>
              <a:rPr lang="hr-HR" dirty="0" smtClean="0"/>
              <a:t>A famous pop band from Liverpool. </a:t>
            </a:r>
          </a:p>
          <a:p>
            <a:pPr marL="457200" indent="-457200"/>
            <a:endParaRPr lang="hr-HR" dirty="0" smtClean="0"/>
          </a:p>
          <a:p>
            <a:pPr marL="457200" indent="-457200"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Do you know who they are? </a:t>
            </a:r>
            <a:endParaRPr lang="en-US" dirty="0"/>
          </a:p>
        </p:txBody>
      </p:sp>
      <p:pic>
        <p:nvPicPr>
          <p:cNvPr id="3" name="Picture 2" descr="mrbea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9552" y="1916832"/>
            <a:ext cx="2304256" cy="2664296"/>
          </a:xfrm>
          <a:prstGeom prst="rect">
            <a:avLst/>
          </a:prstGeom>
        </p:spPr>
      </p:pic>
      <p:pic>
        <p:nvPicPr>
          <p:cNvPr id="4" name="Picture 7" descr="imagesCA5E47NU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67744" y="4221088"/>
            <a:ext cx="2952750" cy="221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rOWLI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31840" y="1700808"/>
            <a:ext cx="2376264" cy="212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royal-wedding_tcm140-19957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12160" y="2636912"/>
            <a:ext cx="237626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Thank you for watching.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dirty="0" smtClean="0"/>
              <a:t>Sources:</a:t>
            </a:r>
          </a:p>
          <a:p>
            <a:r>
              <a:rPr lang="hr-HR" dirty="0" smtClean="0"/>
              <a:t>Way to go 3, Školska knjiga, Zagreb</a:t>
            </a:r>
          </a:p>
          <a:p>
            <a:r>
              <a:rPr lang="hr-HR" dirty="0" smtClean="0"/>
              <a:t>Wikipedia.org</a:t>
            </a:r>
          </a:p>
          <a:p>
            <a:r>
              <a:rPr lang="hr-HR" sz="1200" dirty="0" smtClean="0"/>
              <a:t>L.K. 2013. </a:t>
            </a:r>
          </a:p>
          <a:p>
            <a:endParaRPr lang="en-US" dirty="0"/>
          </a:p>
        </p:txBody>
      </p:sp>
      <p:pic>
        <p:nvPicPr>
          <p:cNvPr id="6" name="Picture Placeholder 5" descr="1Westminster-Palace-and-Big-Ben-Clock-Tower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71600" y="332656"/>
            <a:ext cx="7056785" cy="40050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TO LONDON!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WELCOME</a:t>
            </a:r>
            <a:endParaRPr lang="en-US" dirty="0"/>
          </a:p>
        </p:txBody>
      </p:sp>
      <p:pic>
        <p:nvPicPr>
          <p:cNvPr id="6" name="Picture 4" descr="C:\kursus\Lucia Alver\Pildid helid\londo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9632" y="3645024"/>
            <a:ext cx="662473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The River Thames</a:t>
            </a:r>
            <a:endParaRPr lang="en-US" dirty="0"/>
          </a:p>
        </p:txBody>
      </p:sp>
      <p:pic>
        <p:nvPicPr>
          <p:cNvPr id="3" name="Picture 2" descr="C:\Documents and Settings\ivana\My Documents\My Pictures\river-thames-pictur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3" y="1628800"/>
            <a:ext cx="482453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148064" y="2276872"/>
            <a:ext cx="3419872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Tx/>
              <a:buBlip>
                <a:blip r:embed="rId3"/>
              </a:buBlip>
            </a:pPr>
            <a:r>
              <a:rPr lang="hr-HR" dirty="0" smtClean="0"/>
              <a:t>The </a:t>
            </a:r>
            <a:r>
              <a:rPr lang="et-EE" dirty="0" smtClean="0"/>
              <a:t>Thames flows through London.</a:t>
            </a:r>
          </a:p>
          <a:p>
            <a:pPr marL="342900" indent="-342900" algn="l">
              <a:buFontTx/>
              <a:buBlip>
                <a:blip r:embed="rId3"/>
              </a:buBlip>
            </a:pPr>
            <a:r>
              <a:rPr lang="hr-HR" dirty="0" smtClean="0"/>
              <a:t>It </a:t>
            </a:r>
            <a:r>
              <a:rPr lang="et-EE" dirty="0" smtClean="0"/>
              <a:t>is 338 km long.</a:t>
            </a:r>
          </a:p>
          <a:p>
            <a:pPr marL="342900" indent="-342900" algn="l">
              <a:buFontTx/>
              <a:buBlip>
                <a:blip r:embed="rId3"/>
              </a:buBlip>
            </a:pPr>
            <a:r>
              <a:rPr lang="et-EE" dirty="0" smtClean="0"/>
              <a:t>It is 245 m wide here.</a:t>
            </a:r>
          </a:p>
          <a:p>
            <a:pPr marL="342900" indent="-342900" algn="l">
              <a:buFontTx/>
              <a:buBlip>
                <a:blip r:embed="rId3"/>
              </a:buBlip>
            </a:pPr>
            <a:r>
              <a:rPr lang="et-EE" dirty="0" smtClean="0"/>
              <a:t>Even big seaships can visit London.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Transport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hr-HR" dirty="0" smtClean="0"/>
              <a:t> </a:t>
            </a:r>
            <a:r>
              <a:rPr lang="et-EE" dirty="0" smtClean="0"/>
              <a:t>Taxis in London are old-fashioned black cars.</a:t>
            </a:r>
            <a:endParaRPr lang="hr-HR" dirty="0" smtClean="0"/>
          </a:p>
          <a:p>
            <a:endParaRPr lang="hr-HR" dirty="0" smtClean="0"/>
          </a:p>
          <a:p>
            <a:pPr marL="342900" indent="-342900">
              <a:buBlip>
                <a:blip r:embed="rId2"/>
              </a:buBlip>
            </a:pPr>
            <a:r>
              <a:rPr lang="hr-HR" dirty="0" smtClean="0"/>
              <a:t> </a:t>
            </a:r>
            <a:r>
              <a:rPr lang="et-EE" dirty="0" smtClean="0"/>
              <a:t>There are big red buses called double-deckers in London. </a:t>
            </a:r>
          </a:p>
          <a:p>
            <a:pPr marL="342900" indent="-342900">
              <a:buBlip>
                <a:blip r:embed="rId2"/>
              </a:buBlip>
            </a:pPr>
            <a:r>
              <a:rPr lang="et-EE" dirty="0" smtClean="0"/>
              <a:t>People sit upstairs and downstairs on these buses. </a:t>
            </a:r>
          </a:p>
          <a:p>
            <a:pPr marL="342900" indent="-342900">
              <a:buBlip>
                <a:blip r:embed="rId2"/>
              </a:buBlip>
            </a:pPr>
            <a:r>
              <a:rPr lang="et-EE" dirty="0" smtClean="0"/>
              <a:t>Tourists like them very much.</a:t>
            </a:r>
            <a:endParaRPr lang="en-GB" dirty="0" smtClean="0"/>
          </a:p>
          <a:p>
            <a:endParaRPr lang="hr-HR" dirty="0" smtClean="0"/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endParaRPr lang="en-US" dirty="0"/>
          </a:p>
        </p:txBody>
      </p:sp>
      <p:pic>
        <p:nvPicPr>
          <p:cNvPr id="6" name="Picture 5" descr="C:\kursus\Lucia Alver\Pildid helid\taxo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0152" y="764704"/>
            <a:ext cx="2847603" cy="2477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C:\kursus\Lucia Alver\Pildid helid\buss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68144" y="4365104"/>
            <a:ext cx="2952328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THE HOUSES OF PARLIAMENT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Blip>
                <a:blip r:embed="rId2"/>
              </a:buBlip>
            </a:pPr>
            <a:r>
              <a:rPr lang="et-EE" dirty="0" smtClean="0"/>
              <a:t>This big palace is the most famous building in the world – the British Parliament.</a:t>
            </a:r>
          </a:p>
          <a:p>
            <a:pPr marL="342900" indent="-342900">
              <a:buBlip>
                <a:blip r:embed="rId2"/>
              </a:buBlip>
            </a:pPr>
            <a:r>
              <a:rPr lang="et-EE" dirty="0" smtClean="0"/>
              <a:t>The building is 280 metres long.</a:t>
            </a:r>
          </a:p>
          <a:p>
            <a:pPr marL="342900" indent="-342900">
              <a:buBlip>
                <a:blip r:embed="rId2"/>
              </a:buBlip>
            </a:pPr>
            <a:r>
              <a:rPr lang="et-EE" dirty="0" smtClean="0"/>
              <a:t>There are more than 1000 rooms</a:t>
            </a:r>
            <a:r>
              <a:rPr lang="hr-HR" dirty="0" smtClean="0"/>
              <a:t> in there.</a:t>
            </a:r>
          </a:p>
          <a:p>
            <a:pPr marL="342900" indent="-342900">
              <a:buBlip>
                <a:blip r:embed="rId2"/>
              </a:buBlip>
            </a:pPr>
            <a:r>
              <a:rPr lang="hr-HR" dirty="0" smtClean="0"/>
              <a:t>The government meets there. </a:t>
            </a:r>
            <a:endParaRPr lang="en-GB" dirty="0" smtClean="0"/>
          </a:p>
          <a:p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8104" y="4437112"/>
            <a:ext cx="302433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Westminster-Palace-and-Big-Ben-Clock-Tower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520" y="332657"/>
            <a:ext cx="8640960" cy="60486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BIG BEN – THE ELIZABETH TOWER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3489647" cy="133826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hr-HR" dirty="0" smtClean="0"/>
              <a:t> </a:t>
            </a:r>
            <a:r>
              <a:rPr lang="hr-HR" sz="2800" b="1" dirty="0" smtClean="0"/>
              <a:t>The Elizabeth Tower</a:t>
            </a:r>
            <a:r>
              <a:rPr lang="et-EE" sz="2800" b="1" dirty="0" smtClean="0"/>
              <a:t> </a:t>
            </a:r>
            <a:r>
              <a:rPr lang="et-EE" dirty="0" smtClean="0"/>
              <a:t>is the symbol of London. It strikes hours</a:t>
            </a:r>
            <a:r>
              <a:rPr lang="hr-HR" dirty="0" smtClean="0"/>
              <a:t>.</a:t>
            </a:r>
          </a:p>
          <a:p>
            <a:endParaRPr lang="hr-HR" dirty="0" smtClean="0"/>
          </a:p>
          <a:p>
            <a:pPr>
              <a:buFont typeface="Arial" pitchFamily="34" charset="0"/>
              <a:buChar char="•"/>
            </a:pPr>
            <a:r>
              <a:rPr lang="hr-HR" sz="2800" b="1" dirty="0" smtClean="0"/>
              <a:t>Big Ben </a:t>
            </a:r>
            <a:r>
              <a:rPr lang="et-EE" sz="2800" b="1" dirty="0" smtClean="0"/>
              <a:t> </a:t>
            </a:r>
            <a:r>
              <a:rPr lang="hr-HR" dirty="0" smtClean="0"/>
              <a:t>is a nick name for the biggest bell in the clock tower!</a:t>
            </a:r>
          </a:p>
          <a:p>
            <a:pPr>
              <a:buFont typeface="Arial" pitchFamily="34" charset="0"/>
              <a:buChar char="•"/>
            </a:pPr>
            <a:endParaRPr lang="hr-HR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4" name="Picture 3" descr="27686Big_Be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76256" y="2276872"/>
            <a:ext cx="1656184" cy="2808312"/>
          </a:xfrm>
          <a:prstGeom prst="rect">
            <a:avLst/>
          </a:prstGeom>
        </p:spPr>
      </p:pic>
      <p:pic>
        <p:nvPicPr>
          <p:cNvPr id="5" name="Picture 4" descr="Big-ben-modern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83968" y="2780928"/>
            <a:ext cx="24765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TRAFALGAR SQUARE</a:t>
            </a:r>
            <a:endParaRPr lang="en-US" dirty="0"/>
          </a:p>
        </p:txBody>
      </p:sp>
      <p:pic>
        <p:nvPicPr>
          <p:cNvPr id="22531" name="Picture 3" descr="C:\kursus\Lucia Alver\Pildid helid\nelso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72200" y="1268760"/>
            <a:ext cx="223224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971600" y="2780928"/>
            <a:ext cx="466209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90000"/>
              </a:lnSpc>
              <a:buFontTx/>
              <a:buBlip>
                <a:blip r:embed="rId3"/>
              </a:buBlip>
            </a:pPr>
            <a:r>
              <a:rPr lang="et-EE" dirty="0"/>
              <a:t>There are always a lot of people and pigeons on the square.</a:t>
            </a:r>
          </a:p>
          <a:p>
            <a:pPr marL="342900" indent="-342900" algn="l">
              <a:lnSpc>
                <a:spcPct val="90000"/>
              </a:lnSpc>
              <a:buFontTx/>
              <a:buBlip>
                <a:blip r:embed="rId3"/>
              </a:buBlip>
            </a:pPr>
            <a:r>
              <a:rPr lang="et-EE" dirty="0"/>
              <a:t>Every winter there is a big Christmas </a:t>
            </a:r>
            <a:r>
              <a:rPr lang="et-EE" dirty="0" smtClean="0"/>
              <a:t>tree</a:t>
            </a:r>
            <a:r>
              <a:rPr lang="hr-HR" dirty="0" smtClean="0"/>
              <a:t>.</a:t>
            </a:r>
            <a:r>
              <a:rPr lang="et-EE" dirty="0" smtClean="0"/>
              <a:t> </a:t>
            </a:r>
            <a:endParaRPr lang="et-EE" dirty="0"/>
          </a:p>
          <a:p>
            <a:pPr marL="342900" indent="-342900" algn="l">
              <a:lnSpc>
                <a:spcPct val="90000"/>
              </a:lnSpc>
              <a:buFontTx/>
              <a:buBlip>
                <a:blip r:embed="rId3"/>
              </a:buBlip>
            </a:pPr>
            <a:r>
              <a:rPr lang="et-EE" dirty="0"/>
              <a:t>On </a:t>
            </a:r>
            <a:r>
              <a:rPr lang="et-EE" b="1" dirty="0"/>
              <a:t>New Year’s Eve </a:t>
            </a:r>
            <a:r>
              <a:rPr lang="et-EE" dirty="0"/>
              <a:t>people gather around the tree.</a:t>
            </a:r>
          </a:p>
          <a:p>
            <a:pPr marL="342900" indent="-342900" algn="l">
              <a:lnSpc>
                <a:spcPct val="90000"/>
              </a:lnSpc>
              <a:buFontTx/>
              <a:buBlip>
                <a:blip r:embed="rId3"/>
              </a:buBlip>
            </a:pPr>
            <a:r>
              <a:rPr lang="et-EE" dirty="0"/>
              <a:t>In the middle of the square there is </a:t>
            </a:r>
            <a:r>
              <a:rPr lang="et-EE" b="1" dirty="0"/>
              <a:t>Admiral Nelson’s Column</a:t>
            </a:r>
            <a:r>
              <a:rPr lang="et-EE" dirty="0" smtClean="0"/>
              <a:t>.</a:t>
            </a:r>
            <a:endParaRPr lang="hr-HR" dirty="0" smtClean="0"/>
          </a:p>
          <a:p>
            <a:pPr marL="342900" indent="-342900" algn="l">
              <a:lnSpc>
                <a:spcPct val="90000"/>
              </a:lnSpc>
              <a:buFontTx/>
              <a:buBlip>
                <a:blip r:embed="rId3"/>
              </a:buBlip>
            </a:pPr>
            <a:r>
              <a:rPr lang="hr-HR" dirty="0" smtClean="0"/>
              <a:t>There are two </a:t>
            </a:r>
            <a:r>
              <a:rPr lang="hr-HR" b="1" dirty="0" smtClean="0"/>
              <a:t>fountains</a:t>
            </a:r>
            <a:r>
              <a:rPr lang="hr-HR" dirty="0" smtClean="0"/>
              <a:t> on the square.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build="p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297</TotalTime>
  <Words>612</Words>
  <Application>Microsoft Office PowerPoint</Application>
  <PresentationFormat>On-screen Show (4:3)</PresentationFormat>
  <Paragraphs>106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Equity</vt:lpstr>
      <vt:lpstr>Famous people and sights!</vt:lpstr>
      <vt:lpstr>What do we already know?</vt:lpstr>
      <vt:lpstr>WELCOME</vt:lpstr>
      <vt:lpstr>The River Thames</vt:lpstr>
      <vt:lpstr>Transport </vt:lpstr>
      <vt:lpstr>THE HOUSES OF PARLIAMENT</vt:lpstr>
      <vt:lpstr>Slide 7</vt:lpstr>
      <vt:lpstr>BIG BEN – THE ELIZABETH TOWER</vt:lpstr>
      <vt:lpstr>TRAFALGAR SQUARE</vt:lpstr>
      <vt:lpstr>Slide 10</vt:lpstr>
      <vt:lpstr>Buckingham Palace</vt:lpstr>
      <vt:lpstr>The Queen of Great Britain</vt:lpstr>
      <vt:lpstr>Westminster Abbey</vt:lpstr>
      <vt:lpstr>St. PAUL’S CATHEDRAL</vt:lpstr>
      <vt:lpstr>BRITISH MUSEUM</vt:lpstr>
      <vt:lpstr>LONDON EYE</vt:lpstr>
      <vt:lpstr>Tower of London</vt:lpstr>
      <vt:lpstr>Imperial State Crown</vt:lpstr>
      <vt:lpstr>Beefeaters</vt:lpstr>
      <vt:lpstr>Tower Bridge</vt:lpstr>
      <vt:lpstr>Tower Bridge</vt:lpstr>
      <vt:lpstr>Telephone booths</vt:lpstr>
      <vt:lpstr>Madame Tussauds Waxmuseum</vt:lpstr>
      <vt:lpstr>Slide 24</vt:lpstr>
      <vt:lpstr>King Henry VIII with his wives</vt:lpstr>
      <vt:lpstr>OXFORD STREET</vt:lpstr>
      <vt:lpstr>Do you know who they were?</vt:lpstr>
      <vt:lpstr>Do you know who they are? </vt:lpstr>
      <vt:lpstr>Thank you for watching.</vt:lpstr>
    </vt:vector>
  </TitlesOfParts>
  <Company>Tartu Raatuse Gümnaasium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Tiit Mauer</dc:creator>
  <cp:lastModifiedBy>Lucija</cp:lastModifiedBy>
  <cp:revision>48</cp:revision>
  <cp:lastPrinted>1601-01-01T00:00:00Z</cp:lastPrinted>
  <dcterms:created xsi:type="dcterms:W3CDTF">2001-12-10T12:31:58Z</dcterms:created>
  <dcterms:modified xsi:type="dcterms:W3CDTF">2013-05-01T10:52:18Z</dcterms:modified>
</cp:coreProperties>
</file>