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9" r:id="rId5"/>
    <p:sldId id="260" r:id="rId6"/>
    <p:sldId id="261" r:id="rId7"/>
    <p:sldId id="262" r:id="rId8"/>
    <p:sldId id="271" r:id="rId9"/>
    <p:sldId id="274" r:id="rId10"/>
    <p:sldId id="273" r:id="rId11"/>
    <p:sldId id="265" r:id="rId12"/>
    <p:sldId id="266" r:id="rId13"/>
    <p:sldId id="267" r:id="rId14"/>
    <p:sldId id="268" r:id="rId15"/>
    <p:sldId id="269" r:id="rId16"/>
    <p:sldId id="272" r:id="rId17"/>
    <p:sldId id="275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3CE4EF4E-C185-4F78-B06A-3E733B9571A3}"/>
              </a:ext>
            </a:extLst>
          </p:cNvPr>
          <p:cNvGrpSpPr/>
          <p:nvPr/>
        </p:nvGrpSpPr>
        <p:grpSpPr>
          <a:xfrm>
            <a:off x="-16934" y="0"/>
            <a:ext cx="12231160" cy="6856216"/>
            <a:chOff x="-16934" y="0"/>
            <a:chExt cx="12231160" cy="6856216"/>
          </a:xfrm>
        </p:grpSpPr>
        <p:pic>
          <p:nvPicPr>
            <p:cNvPr id="3" name="Picture 15" descr="HD-PanelTitleR1.png">
              <a:extLst>
                <a:ext uri="{FF2B5EF4-FFF2-40B4-BE49-F238E27FC236}">
                  <a16:creationId xmlns:a16="http://schemas.microsoft.com/office/drawing/2014/main" id="{37FA1ACA-A41C-4BD6-91E2-F8C562D1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88823" cy="685621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Rectangle 25">
              <a:extLst>
                <a:ext uri="{FF2B5EF4-FFF2-40B4-BE49-F238E27FC236}">
                  <a16:creationId xmlns:a16="http://schemas.microsoft.com/office/drawing/2014/main" id="{89BCFF21-CA6D-4F09-801D-338C90AB69F4}"/>
                </a:ext>
              </a:extLst>
            </p:cNvPr>
            <p:cNvSpPr/>
            <p:nvPr/>
          </p:nvSpPr>
          <p:spPr>
            <a:xfrm>
              <a:off x="2328327" y="1540928"/>
              <a:ext cx="7543800" cy="3835405"/>
            </a:xfrm>
            <a:prstGeom prst="rect">
              <a:avLst/>
            </a:prstGeom>
            <a:noFill/>
            <a:ln w="15873" cap="flat">
              <a:solidFill>
                <a:srgbClr val="83992A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5" name="Picture 16" descr="HDRibbonTitle-UniformTrim.png">
              <a:extLst>
                <a:ext uri="{FF2B5EF4-FFF2-40B4-BE49-F238E27FC236}">
                  <a16:creationId xmlns:a16="http://schemas.microsoft.com/office/drawing/2014/main" id="{5F42E460-E8FE-4776-93A7-703CB3CB7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6934" y="3147611"/>
              <a:ext cx="2478024" cy="6126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19" descr="HDRibbonTitle-UniformTrim.png">
              <a:extLst>
                <a:ext uri="{FF2B5EF4-FFF2-40B4-BE49-F238E27FC236}">
                  <a16:creationId xmlns:a16="http://schemas.microsoft.com/office/drawing/2014/main" id="{32FE74CD-2259-4479-9C1A-DEFC0E966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736202" y="3147611"/>
              <a:ext cx="2478024" cy="61264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6168DE3-7CAC-48D8-8104-85C4155320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692395" y="1871127"/>
            <a:ext cx="6815672" cy="151553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4DC4A1D-9D1A-46B6-BAAF-D5FC733F20C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2395" y="3657600"/>
            <a:ext cx="6815672" cy="1320805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1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9E6EA33-CE43-452A-86AD-9353EEFF42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983233" y="5037667"/>
            <a:ext cx="897465" cy="279404"/>
          </a:xfrm>
        </p:spPr>
        <p:txBody>
          <a:bodyPr/>
          <a:lstStyle>
            <a:lvl1pPr>
              <a:defRPr/>
            </a:lvl1pPr>
          </a:lstStyle>
          <a:p>
            <a:pPr lvl="0"/>
            <a:fld id="{6E94A56D-C29F-47D0-8D35-86D86DCB88FC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C82DF5-5287-4EE6-BB89-B4DD8E0030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692395" y="5037667"/>
            <a:ext cx="5214631" cy="27940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4F41F3D-6197-4AF5-BB5C-60F70C9720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956895" y="5037667"/>
            <a:ext cx="551163" cy="279404"/>
          </a:xfrm>
        </p:spPr>
        <p:txBody>
          <a:bodyPr/>
          <a:lstStyle>
            <a:lvl1pPr>
              <a:defRPr/>
            </a:lvl1pPr>
          </a:lstStyle>
          <a:p>
            <a:pPr lvl="0"/>
            <a:fld id="{3EC607B9-76A8-4D03-A526-BEBBCFC09566}" type="slidenum">
              <a:t>‹#›</a:t>
            </a:fld>
            <a:endParaRPr lang="hr-HR"/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BEA8A604-364C-41AB-AAB5-E283EAB71576}"/>
              </a:ext>
            </a:extLst>
          </p:cNvPr>
          <p:cNvCxnSpPr/>
          <p:nvPr/>
        </p:nvCxnSpPr>
        <p:spPr>
          <a:xfrm>
            <a:off x="2692395" y="3522131"/>
            <a:ext cx="6815673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130391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23F37-3036-43DF-81E3-B5A56A676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4815413"/>
            <a:ext cx="9609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0A7FA-366F-4531-A804-1CE1EF87FE3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41428" y="1041401"/>
            <a:ext cx="10105976" cy="3335868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5EFF4-917E-4C7B-8D28-43656E48B0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5382149"/>
            <a:ext cx="9609667" cy="493711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6B6F7-15EE-45E7-9A92-E1412BE290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9B94B0-FB55-4163-8D72-A3770CD51054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5E339-D99C-4BCB-A94F-852B16509E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F508F-2BE7-4AB1-82DA-A12353DBB3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DB607-C7C5-42E5-B510-A188F29686B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290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F92C3-1722-4B10-B2B8-A574C08C63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3870" y="982129"/>
            <a:ext cx="9592732" cy="295486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DC901-FA5B-4C61-91D9-7A486A5FA7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03870" y="4343400"/>
            <a:ext cx="9592732" cy="1532470"/>
          </a:xfrm>
        </p:spPr>
        <p:txBody>
          <a:bodyPr anchor="ctr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CA0C-AA00-4A42-B70E-9A10C84488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30EE7D-921B-4524-83F5-F9AB9EB1F7B1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9AA02-68A5-42BE-97E3-8C22256A9E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68FA2-5101-42BD-A156-AF553B32F2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4159FC-7E08-4E51-8B66-FDFECC61CFAC}" type="slidenum">
              <a:t>‹#›</a:t>
            </a:fld>
            <a:endParaRPr lang="hr-HR"/>
          </a:p>
        </p:txBody>
      </p:sp>
      <p:cxnSp>
        <p:nvCxnSpPr>
          <p:cNvPr id="7" name="Straight Connector 14">
            <a:extLst>
              <a:ext uri="{FF2B5EF4-FFF2-40B4-BE49-F238E27FC236}">
                <a16:creationId xmlns:a16="http://schemas.microsoft.com/office/drawing/2014/main" id="{34484F66-5114-4879-84D7-ADEE302DA866}"/>
              </a:ext>
            </a:extLst>
          </p:cNvPr>
          <p:cNvCxnSpPr/>
          <p:nvPr/>
        </p:nvCxnSpPr>
        <p:spPr>
          <a:xfrm>
            <a:off x="1396169" y="4140202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059368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5109-1D00-469A-A98F-CFB47DC3A1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982129"/>
            <a:ext cx="9296393" cy="2370664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DD03A07-CC99-4EB0-AECA-D39078478C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74815" y="3352803"/>
            <a:ext cx="8839203" cy="584201"/>
          </a:xfrm>
        </p:spPr>
        <p:txBody>
          <a:bodyPr anchor="ctr"/>
          <a:lstStyle>
            <a:lvl1pPr marL="0" indent="0" algn="r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8CC2AA-3BE9-4A7A-955E-004B626364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343400"/>
            <a:ext cx="9609667" cy="1532470"/>
          </a:xfrm>
        </p:spPr>
        <p:txBody>
          <a:bodyPr anchor="ctr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A37116-C8B3-4CBB-BD0E-E217ED0DA4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D7FA3-3AB0-4D8C-9909-708E0C67AA1E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2838A6-E398-480D-8E31-6545F920EA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AEBA16-E71F-4C96-9950-E5CF427C60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E61A1A-3779-4CEC-978B-5A450F3FF693}" type="slidenum">
              <a:t>‹#›</a:t>
            </a:fld>
            <a:endParaRPr lang="hr-HR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87540FD-CF2B-4384-86E5-52E6B7BB6F53}"/>
              </a:ext>
            </a:extLst>
          </p:cNvPr>
          <p:cNvSpPr txBox="1"/>
          <p:nvPr/>
        </p:nvSpPr>
        <p:spPr>
          <a:xfrm>
            <a:off x="862014" y="879963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“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4829911-98F5-4DBF-94B2-FB94BA28D4AC}"/>
              </a:ext>
            </a:extLst>
          </p:cNvPr>
          <p:cNvSpPr txBox="1"/>
          <p:nvPr/>
        </p:nvSpPr>
        <p:spPr>
          <a:xfrm>
            <a:off x="10600264" y="2827873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”</a:t>
            </a:r>
          </a:p>
        </p:txBody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C6FD7F47-5A01-432A-9814-9E6F3FB8BB45}"/>
              </a:ext>
            </a:extLst>
          </p:cNvPr>
          <p:cNvCxnSpPr/>
          <p:nvPr/>
        </p:nvCxnSpPr>
        <p:spPr>
          <a:xfrm>
            <a:off x="1396169" y="4140202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54420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3E60A-0F33-4DEA-AF4F-DD347862F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3308582"/>
            <a:ext cx="9609667" cy="1468800"/>
          </a:xfrm>
        </p:spPr>
        <p:txBody>
          <a:bodyPr anchor="b" anchorCtr="0"/>
          <a:lstStyle>
            <a:lvl1pPr algn="l"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EA9A1-53D4-4F0A-AE3C-052C88259F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777383"/>
            <a:ext cx="9609667" cy="860395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B7E94-788A-417B-8E60-84C0F1A55C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CA865E-05F2-49B7-97C3-D73ED03FC050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19BC6-0A6A-4701-B50A-E8A30D28D8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00BED-47E2-4DA1-AE07-394B9B1089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4F796B-9DED-4A41-B0A2-48EA3A32808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1101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9BE6-52FC-4379-A276-F09D162AB3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982129"/>
            <a:ext cx="9296393" cy="2243672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CFAB3-FF12-4863-9C05-1431826DE1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3639312"/>
            <a:ext cx="9609667" cy="88696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498AF26-2603-4A87-A104-2629451674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529663"/>
            <a:ext cx="9609667" cy="1346197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40A038-8875-4424-B3D5-B951383850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A2FD06-E407-4473-A9D2-38BADB7C656F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53185E-2AFB-42E3-8A53-594897D8F1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CD7D7B-39C0-430A-A31B-380584E278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239F5-2626-4414-83B9-1A2AFA12B70E}" type="slidenum">
              <a:t>‹#›</a:t>
            </a:fld>
            <a:endParaRPr lang="hr-HR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CB842A0-656F-4363-8DE6-3E8CA5E53178}"/>
              </a:ext>
            </a:extLst>
          </p:cNvPr>
          <p:cNvSpPr txBox="1"/>
          <p:nvPr/>
        </p:nvSpPr>
        <p:spPr>
          <a:xfrm>
            <a:off x="862014" y="879963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“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F61FCEA-A88B-406D-9C01-9F2E226AEE99}"/>
              </a:ext>
            </a:extLst>
          </p:cNvPr>
          <p:cNvSpPr txBox="1"/>
          <p:nvPr/>
        </p:nvSpPr>
        <p:spPr>
          <a:xfrm>
            <a:off x="10600264" y="2599264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rPr>
              <a:t>”</a:t>
            </a:r>
          </a:p>
        </p:txBody>
      </p: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A71106C5-C76E-456D-A0B4-CEDAF0E0244D}"/>
              </a:ext>
            </a:extLst>
          </p:cNvPr>
          <p:cNvCxnSpPr/>
          <p:nvPr/>
        </p:nvCxnSpPr>
        <p:spPr>
          <a:xfrm>
            <a:off x="1396169" y="3429000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85844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9434-7116-46FE-A5AB-5C3ED8F5BA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982129"/>
            <a:ext cx="9609667" cy="22436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8251A-DE12-4FF8-890F-AB9D07E695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3630168"/>
            <a:ext cx="9609667" cy="84124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5A577FE-D584-4D8E-B843-D071CF885B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5403" y="4470401"/>
            <a:ext cx="9609667" cy="1405469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4F6CB7-2310-4197-A3DF-0C7F9212D5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2D8407-396A-46F0-8372-1CB5B8D65073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203611-31FB-4823-98C3-367ABA2013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5BDFAF-3D11-4E13-8953-3D450BB366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99F737-D8ED-4CE6-9D8C-7CDF4D609177}" type="slidenum">
              <a:t>‹#›</a:t>
            </a:fld>
            <a:endParaRPr lang="hr-HR"/>
          </a:p>
        </p:txBody>
      </p:sp>
      <p:cxnSp>
        <p:nvCxnSpPr>
          <p:cNvPr id="8" name="Straight Connector 14">
            <a:extLst>
              <a:ext uri="{FF2B5EF4-FFF2-40B4-BE49-F238E27FC236}">
                <a16:creationId xmlns:a16="http://schemas.microsoft.com/office/drawing/2014/main" id="{25BB431B-9919-4401-A0A8-D77B3F479EB2}"/>
              </a:ext>
            </a:extLst>
          </p:cNvPr>
          <p:cNvCxnSpPr/>
          <p:nvPr/>
        </p:nvCxnSpPr>
        <p:spPr>
          <a:xfrm>
            <a:off x="1396169" y="3429000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363660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EC5C-164B-4899-85DC-801C8C833A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1DFE3-A45C-4577-A30E-A0F92B572A9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EA-543E-4048-8617-0F1B844C95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6D57B5-94C0-48E3-BBC8-F3C709E1280D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16AAA-5CB7-4973-B7FF-2108E3EDA9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A0EFC-4525-4951-A325-1559CCB6DA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1A915F-6F7C-49E9-ACB0-2E4AF33B86FE}" type="slidenum">
              <a:t>‹#›</a:t>
            </a:fld>
            <a:endParaRPr lang="hr-HR"/>
          </a:p>
        </p:txBody>
      </p: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4536FE33-AC07-4C47-85AE-8F6F656C4A33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89860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ADFB3-5B1A-49FB-9132-D4288BEA57C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999360" y="982129"/>
            <a:ext cx="1890896" cy="489373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98208-FE27-400A-B068-89CC1612671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295393" y="982129"/>
            <a:ext cx="7433020" cy="489373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B2B80-C180-4B09-B419-623BA8129B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184701-09F0-4BA3-89E1-D3690EB83121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C227-E7B3-47A7-976A-C830373626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09CBD-83CB-454F-80DD-25059BDD20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C6F2A0-0282-43C5-9352-58BF60E24336}" type="slidenum">
              <a:t>‹#›</a:t>
            </a:fld>
            <a:endParaRPr lang="hr-HR"/>
          </a:p>
        </p:txBody>
      </p: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F085C22E-5604-4BDB-B20A-1C45A1B97A34}"/>
              </a:ext>
            </a:extLst>
          </p:cNvPr>
          <p:cNvCxnSpPr/>
          <p:nvPr/>
        </p:nvCxnSpPr>
        <p:spPr>
          <a:xfrm>
            <a:off x="8863891" y="990596"/>
            <a:ext cx="0" cy="4876807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7312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5FA629F1-1F79-4A71-A28C-69D79E182C6C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377F76F5-CA1A-44A9-9966-3693D116485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1D25B4-0908-45FB-AC4E-77A6AD68B02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92179E-DFA9-4A28-AEF4-7D34EB75EA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11B34C-180D-461D-A884-F22B59CD918B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EA883A-DA23-4F68-957D-84BC7C53DA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659ED6-515F-401B-A945-C88527729D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E052FE-C7C8-453E-B891-A2A96F87923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98535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53D3-4636-40C7-92D9-60FC80BF59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072" y="1752603"/>
            <a:ext cx="8158688" cy="182251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5A771-EAAE-4019-B12D-DFF0A7960D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5063" y="3846048"/>
            <a:ext cx="8158688" cy="954551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77766-07A3-4C24-BB34-3FD462D683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D2E327-5DE7-4A31-B840-A9EE60533796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8715-CE42-4BBE-ABEF-A80450156C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14274-4EA4-4763-9B89-FE64711BA9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4CDD19-642C-4D40-BF5C-383323F24AFA}" type="slidenum">
              <a:t>‹#›</a:t>
            </a:fld>
            <a:endParaRPr lang="hr-HR"/>
          </a:p>
        </p:txBody>
      </p:sp>
      <p:cxnSp>
        <p:nvCxnSpPr>
          <p:cNvPr id="7" name="Straight Connector 15">
            <a:extLst>
              <a:ext uri="{FF2B5EF4-FFF2-40B4-BE49-F238E27FC236}">
                <a16:creationId xmlns:a16="http://schemas.microsoft.com/office/drawing/2014/main" id="{A1D072C3-933F-4BD1-A32D-F4294595A79C}"/>
              </a:ext>
            </a:extLst>
          </p:cNvPr>
          <p:cNvCxnSpPr/>
          <p:nvPr/>
        </p:nvCxnSpPr>
        <p:spPr>
          <a:xfrm>
            <a:off x="2012722" y="3710589"/>
            <a:ext cx="8163379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2549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8AC6A169-BC41-4C72-B266-2244ABA6D45B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EFF9B35-BEA4-4464-A7EC-906363665C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274549-6B68-4E8F-8CC0-532A316F43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8448" y="2560320"/>
            <a:ext cx="4718303" cy="3310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3128873-38A2-4E15-AFBD-5EEFB550FA6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1344" y="2560320"/>
            <a:ext cx="4718303" cy="3310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3A16019-BC9E-40E7-BBEE-EAE9B58BE0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4ED95D-9C5E-4C1A-B36E-086D0C264BC5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E5140B4-CAF1-4C94-8B24-F899CCDFF3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99BCF81-158C-4FDA-A582-6AD00636AA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E96C5A-87E9-431E-BDF7-BEBA448A6C9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7486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45B6B-C239-47CE-8FA1-4C2058256C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B6EA3-2A66-4944-A1BD-29B295440C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5403" y="2658535"/>
            <a:ext cx="4718303" cy="576264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buNone/>
              <a:defRPr sz="2800">
                <a:solidFill>
                  <a:srgbClr val="83992A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3659-696A-40D6-B9C5-7CAC5B8EC74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295403" y="3243257"/>
            <a:ext cx="4718303" cy="2632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F9CCF-D393-4198-B7E4-C7DDB8A9F17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80667" y="2658535"/>
            <a:ext cx="4718303" cy="576264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buNone/>
              <a:defRPr sz="2800">
                <a:solidFill>
                  <a:srgbClr val="83992A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81B3C-64E2-4B7A-8625-4A66B8F8482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80667" y="3243257"/>
            <a:ext cx="4718303" cy="2632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EDA0FD-F103-4CD6-AAD3-1A75878533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DA4598-B8EF-4BF8-A011-25D7F93D6C73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E1155-4887-404B-BF3F-F75A81FCB9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872BF-3B66-4D0F-A0D3-AA6E37C6B1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8DA852-7380-4759-AB2F-29B364A50D01}" type="slidenum">
              <a:t>‹#›</a:t>
            </a:fld>
            <a:endParaRPr lang="hr-HR"/>
          </a:p>
        </p:txBody>
      </p: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FA97BC64-9B99-4008-9949-C0CD633403A9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7804963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F87F5-4699-48D5-8A68-392942974B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18A76-7B9D-4FB0-A171-B720A07A25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BFCAFC-9D70-49D8-A577-86B290E02D78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12170-7D43-45BF-B9EC-4E714B9752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85607-0677-40EF-AA37-8562D40E8A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FEC955-0996-4AAD-ADBB-EA041AB9281F}" type="slidenum">
              <a:t>‹#›</a:t>
            </a:fld>
            <a:endParaRPr lang="hr-HR"/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D51A4786-3FE0-4E19-8A2E-7C8CD0827AC7}"/>
              </a:ext>
            </a:extLst>
          </p:cNvPr>
          <p:cNvCxnSpPr/>
          <p:nvPr/>
        </p:nvCxnSpPr>
        <p:spPr>
          <a:xfrm>
            <a:off x="1396169" y="2421468"/>
            <a:ext cx="9407302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75039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74D70-032B-4676-86EF-DB6D78A706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FF17E0-309A-42BC-86CA-DB70CFBBD569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65BBE-E192-4ED7-BD97-A5278DD5A4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75D81-BAE6-4F12-A489-AB8233E773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9B7963-873A-4FCF-9185-C99990781A2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547110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263F-2488-430C-A851-6D93E83502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3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E829F-6D91-4F1A-8241-A19C5F1E3AE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18670" y="982129"/>
            <a:ext cx="5469465" cy="4893731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94990-0FCA-402D-B720-178A80F12B8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93811" y="3031062"/>
            <a:ext cx="3718453" cy="2438403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CD5D8-5E5B-4C12-ACB0-45533163C4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D673D0-5C5F-4F33-A9D1-2AF4971DECBF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94FD1-B15D-456D-BA35-7D6AAC1A13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1EF17-54FD-4028-A9B7-F270661571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C0D6E5-C66E-4136-90F3-422F435DB389}" type="slidenum">
              <a:t>‹#›</a:t>
            </a:fld>
            <a:endParaRPr lang="hr-HR"/>
          </a:p>
        </p:txBody>
      </p:sp>
      <p:cxnSp>
        <p:nvCxnSpPr>
          <p:cNvPr id="8" name="Straight Connector 15">
            <a:extLst>
              <a:ext uri="{FF2B5EF4-FFF2-40B4-BE49-F238E27FC236}">
                <a16:creationId xmlns:a16="http://schemas.microsoft.com/office/drawing/2014/main" id="{7FBEBA96-56E4-419F-B7A3-356B2E1559BD}"/>
              </a:ext>
            </a:extLst>
          </p:cNvPr>
          <p:cNvCxnSpPr/>
          <p:nvPr/>
        </p:nvCxnSpPr>
        <p:spPr>
          <a:xfrm>
            <a:off x="1396169" y="2912528"/>
            <a:ext cx="3514497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03585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729CC-AA33-4DDF-AD20-40B9B00590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1883828"/>
            <a:ext cx="6241813" cy="13716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FB4AE4-1F96-4483-A181-6D45175012C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8094826" y="1041401"/>
            <a:ext cx="3063349" cy="4775197"/>
          </a:xfrm>
          <a:ln w="57150">
            <a:solidFill>
              <a:srgbClr val="7F7F7F"/>
            </a:solidFill>
            <a:prstDash val="solid"/>
            <a:miter/>
          </a:ln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A93EA-9AE8-4744-AD33-DBD9AF9545F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295403" y="3255428"/>
            <a:ext cx="6241813" cy="1828800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B70A3-F11E-4751-8063-AB286AC7E2A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E9FE56-47A6-41C4-A97B-CF59A6998597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46BAC-8173-4755-A670-4D3CB8BA9F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4C485-CC34-430B-9E42-12A7BABB10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632E58-46EE-4279-9DBE-3843A76D7FC1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270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0301780-E827-45B0-B6C7-2898F13982B3}"/>
              </a:ext>
            </a:extLst>
          </p:cNvPr>
          <p:cNvGrpSpPr/>
          <p:nvPr/>
        </p:nvGrpSpPr>
        <p:grpSpPr>
          <a:xfrm>
            <a:off x="-15736" y="0"/>
            <a:ext cx="12229962" cy="6856216"/>
            <a:chOff x="-15736" y="0"/>
            <a:chExt cx="12229962" cy="6856216"/>
          </a:xfrm>
        </p:grpSpPr>
        <p:pic>
          <p:nvPicPr>
            <p:cNvPr id="3" name="Picture 7" descr="HD-PanelContent.png">
              <a:extLst>
                <a:ext uri="{FF2B5EF4-FFF2-40B4-BE49-F238E27FC236}">
                  <a16:creationId xmlns:a16="http://schemas.microsoft.com/office/drawing/2014/main" id="{E29EB0F4-41DC-47F8-A512-ED86AFCFC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0" y="0"/>
              <a:ext cx="12188823" cy="685621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E0ECF8E2-D936-4C1D-AE13-8FE7B5B5CF80}"/>
                </a:ext>
              </a:extLst>
            </p:cNvPr>
            <p:cNvSpPr/>
            <p:nvPr/>
          </p:nvSpPr>
          <p:spPr>
            <a:xfrm>
              <a:off x="608011" y="609603"/>
              <a:ext cx="10972800" cy="5638803"/>
            </a:xfrm>
            <a:prstGeom prst="rect">
              <a:avLst/>
            </a:prstGeom>
            <a:noFill/>
            <a:ln w="15873" cap="flat">
              <a:solidFill>
                <a:srgbClr val="83992A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5" name="Picture 9" descr="HDRibbonContent-UniformTrim.png">
              <a:extLst>
                <a:ext uri="{FF2B5EF4-FFF2-40B4-BE49-F238E27FC236}">
                  <a16:creationId xmlns:a16="http://schemas.microsoft.com/office/drawing/2014/main" id="{1B3A05A3-F4BC-4627-BBF5-FA44DF36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-15736" y="3153829"/>
              <a:ext cx="777240" cy="60642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10" descr="HDRibbonContent-UniformTrim.png">
              <a:extLst>
                <a:ext uri="{FF2B5EF4-FFF2-40B4-BE49-F238E27FC236}">
                  <a16:creationId xmlns:a16="http://schemas.microsoft.com/office/drawing/2014/main" id="{FC2CA5A4-6847-4726-B0CA-C83DB88C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1436986" y="3153829"/>
              <a:ext cx="777240" cy="60642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9010BCD-0903-4621-8008-7D98DB58CF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982129"/>
            <a:ext cx="9601200" cy="13038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EF3D20-7428-4068-9233-D8AEAEC6AC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5403" y="2556927"/>
            <a:ext cx="9601200" cy="3318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C8BF6F1-78F9-4A65-A50D-D6D5D8ABF46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677500" y="5969002"/>
            <a:ext cx="1600200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defRPr>
            </a:lvl1pPr>
          </a:lstStyle>
          <a:p>
            <a:pPr lvl="0"/>
            <a:fld id="{21E28FFB-5E57-4444-A57D-A7968321BEA5}" type="datetime1">
              <a:rPr lang="hr-HR"/>
              <a:pPr lvl="0"/>
              <a:t>6.12.2023.</a:t>
            </a:fld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B1D8000-299F-4C8A-9413-0D1792A4398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95403" y="5969002"/>
            <a:ext cx="7305900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defRPr>
            </a:lvl1pPr>
          </a:lstStyle>
          <a:p>
            <a:pPr lvl="0"/>
            <a:endParaRPr lang="hr-H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CAEAB60-DA25-4C0B-8994-95072026CB0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353897" y="5969002"/>
            <a:ext cx="542696" cy="279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000" b="0" i="0" u="none" strike="noStrike" kern="1200" cap="none" spc="0" baseline="0">
                <a:solidFill>
                  <a:srgbClr val="000000"/>
                </a:solidFill>
                <a:uFillTx/>
                <a:latin typeface="Garamond"/>
              </a:defRPr>
            </a:lvl1pPr>
          </a:lstStyle>
          <a:p>
            <a:pPr lvl="0"/>
            <a:fld id="{3B5ACC1F-4967-48DB-B729-2A38E3137570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hr-HR" sz="4400" b="0" i="0" u="none" strike="noStrike" kern="1200" cap="none" spc="0" baseline="0">
          <a:solidFill>
            <a:srgbClr val="262626"/>
          </a:solidFill>
          <a:uFillTx/>
          <a:latin typeface="Garamond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6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hr-HR" sz="2400" b="0" i="0" u="none" strike="noStrike" kern="1200" cap="none" spc="0" baseline="0">
          <a:solidFill>
            <a:srgbClr val="262626"/>
          </a:solidFill>
          <a:uFillTx/>
          <a:latin typeface="Garamond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hr-HR" sz="2000" b="0" i="0" u="none" strike="noStrike" kern="1200" cap="none" spc="0" baseline="0">
          <a:solidFill>
            <a:srgbClr val="262626"/>
          </a:solidFill>
          <a:uFillTx/>
          <a:latin typeface="Garamond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hr-HR" sz="1800" b="0" i="0" u="none" strike="noStrike" kern="1200" cap="none" spc="0" baseline="0">
          <a:solidFill>
            <a:srgbClr val="262626"/>
          </a:solidFill>
          <a:uFillTx/>
          <a:latin typeface="Garamond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hr-HR" sz="1600" b="0" i="0" u="none" strike="noStrike" kern="1200" cap="none" spc="0" baseline="0">
          <a:solidFill>
            <a:srgbClr val="262626"/>
          </a:solidFill>
          <a:uFillTx/>
          <a:latin typeface="Garamond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83992A"/>
        </a:buClr>
        <a:buSzPct val="115000"/>
        <a:buFont typeface="Arial"/>
        <a:buChar char="•"/>
        <a:tabLst/>
        <a:defRPr lang="hr-HR" sz="1400" b="0" i="0" u="none" strike="noStrike" kern="1200" cap="none" spc="0" baseline="0">
          <a:solidFill>
            <a:srgbClr val="262626"/>
          </a:solidFill>
          <a:uFillTx/>
          <a:latin typeface="Garamond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9Yp77SW4fYQ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cak.srce.hr/file/396336" TargetMode="External"/><Relationship Id="rId2" Type="http://schemas.openxmlformats.org/officeDocument/2006/relationships/hyperlink" Target="https://zir.nsk.hr/islandora/object/unipu%3A2431/datastream/PDF/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mladi.hr/2021/01/04/celebrity-volonteri-2/" TargetMode="External"/><Relationship Id="rId4" Type="http://schemas.openxmlformats.org/officeDocument/2006/relationships/hyperlink" Target="https://hr.wikipedia.org/wiki/Me&#273;unarodno_volontiranj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C03A20-8904-4869-9BAD-9311B9CF72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688162" y="1913464"/>
            <a:ext cx="6815672" cy="1515535"/>
          </a:xfrm>
        </p:spPr>
        <p:txBody>
          <a:bodyPr/>
          <a:lstStyle/>
          <a:p>
            <a:pPr lvl="0"/>
            <a:r>
              <a:rPr lang="hr-HR"/>
              <a:t>VOLONTIRAM, (NE) PROFITIRAM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6EA5ECF-3333-4A80-994B-778DFFE308F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88162" y="3711385"/>
            <a:ext cx="6815672" cy="1320805"/>
          </a:xfrm>
        </p:spPr>
        <p:txBody>
          <a:bodyPr/>
          <a:lstStyle/>
          <a:p>
            <a:pPr lvl="0"/>
            <a:r>
              <a:rPr lang="hr-HR"/>
              <a:t>Matej Bratuša, Ema Fogec, Leo Zamuda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5736D94-3D41-46A2-87EC-702670A6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755" y="642987"/>
            <a:ext cx="4774128" cy="554747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BF202F-024F-4133-84B2-E7C81B73559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sz="4000"/>
              <a:t>NAJSTARIJE </a:t>
            </a:r>
            <a:r>
              <a:rPr lang="pl-PL" sz="3600"/>
              <a:t>VOLONTERSKE ORGANIZACIJE KOJE POSTOJE I DANAS</a:t>
            </a:r>
            <a:endParaRPr lang="hr-HR" sz="36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06CC20E-38E9-47BC-A6EE-9485CBB1942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•	„Service Civil International“ – osnovana 1920. godine (Pierre Ceresole) </a:t>
            </a:r>
          </a:p>
          <a:p>
            <a:pPr lvl="0"/>
            <a:endParaRPr lang="hr-HR"/>
          </a:p>
          <a:p>
            <a:pPr lvl="0"/>
            <a:r>
              <a:rPr lang="hr-HR"/>
              <a:t>•	„Youth Action for Piece“ -  osnovana oko 1923. godine (Etienne Bach)</a:t>
            </a:r>
          </a:p>
          <a:p>
            <a:pPr lvl="0"/>
            <a:endParaRPr lang="hr-HR"/>
          </a:p>
          <a:p>
            <a:pPr lvl="0"/>
            <a:r>
              <a:rPr lang="hr-HR"/>
              <a:t>•	„Union of International Associations“ – osnovana 1907. godine</a:t>
            </a:r>
          </a:p>
          <a:p>
            <a:pPr marL="0" lvl="0" indent="0">
              <a:buNone/>
            </a:pPr>
            <a:r>
              <a:rPr lang="hr-HR"/>
              <a:t>        (Henri La Fontaine)</a:t>
            </a:r>
          </a:p>
          <a:p>
            <a:pPr lvl="0"/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40C536A-8472-458D-BDC1-53453D662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040" y="2215289"/>
            <a:ext cx="1219123" cy="12137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3F572BC-D28D-4896-BA2C-0D402A85B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042" y="3536743"/>
            <a:ext cx="1214122" cy="12141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B26A93F-317E-4C94-8031-A53F7F770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042" y="4858618"/>
            <a:ext cx="1214122" cy="12141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E22E87-CCF2-4BBC-9196-1285CF25488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POZNATI VOLONTERI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A67B7D-8123-4371-AEA2-C59852FD7D7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5403" y="2438403"/>
            <a:ext cx="9601200" cy="3318933"/>
          </a:xfrm>
        </p:spPr>
        <p:txBody>
          <a:bodyPr/>
          <a:lstStyle/>
          <a:p>
            <a:pPr lvl="0"/>
            <a:r>
              <a:rPr lang="hr-HR" sz="3600"/>
              <a:t>                           Majka Tereza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0357EC7-3765-43A0-83A7-D4ADAE5ED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029" y="3142747"/>
            <a:ext cx="3499820" cy="2333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C480520-3FE3-46E8-8C58-5C2096290E34}"/>
              </a:ext>
            </a:extLst>
          </p:cNvPr>
          <p:cNvSpPr txBox="1"/>
          <p:nvPr/>
        </p:nvSpPr>
        <p:spPr>
          <a:xfrm>
            <a:off x="2402540" y="5628360"/>
            <a:ext cx="816684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„</a:t>
            </a:r>
            <a:r>
              <a:rPr lang="pl-PL" sz="1800" b="1" i="0" u="none" strike="noStrike" kern="1200" cap="none" spc="0" baseline="0">
                <a:solidFill>
                  <a:srgbClr val="000000"/>
                </a:solidFill>
                <a:uFillTx/>
                <a:latin typeface="Garamond" pitchFamily="18"/>
              </a:rPr>
              <a:t>Radim najbolje što mogu, bez želje za naplatom, kako bih pomogla drugima.“</a:t>
            </a: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Garamond" pitchFamily="1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CA6156-8F70-4EF4-8643-4073402CE2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ROBERT KURBAŠA – glumac</a:t>
            </a:r>
          </a:p>
        </p:txBody>
      </p:sp>
      <p:pic>
        <p:nvPicPr>
          <p:cNvPr id="3" name="Rezervirano mjesto sadržaja 7">
            <a:extLst>
              <a:ext uri="{FF2B5EF4-FFF2-40B4-BE49-F238E27FC236}">
                <a16:creationId xmlns:a16="http://schemas.microsoft.com/office/drawing/2014/main" id="{08C97AC9-9234-4958-8CD5-185AFC497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4223" y="2568247"/>
            <a:ext cx="3378973" cy="3528569"/>
          </a:xfrm>
        </p:spPr>
      </p:pic>
      <p:sp>
        <p:nvSpPr>
          <p:cNvPr id="4" name="Rezervirano mjesto sadržaja 6">
            <a:extLst>
              <a:ext uri="{FF2B5EF4-FFF2-40B4-BE49-F238E27FC236}">
                <a16:creationId xmlns:a16="http://schemas.microsoft.com/office/drawing/2014/main" id="{9DEC7C9B-8FBF-410E-97CD-A751F17AE2D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295403" y="2759503"/>
            <a:ext cx="5326471" cy="3310128"/>
          </a:xfrm>
        </p:spPr>
        <p:txBody>
          <a:bodyPr/>
          <a:lstStyle/>
          <a:p>
            <a:pPr lvl="0"/>
            <a:r>
              <a:rPr lang="hr-HR"/>
              <a:t>Robert Kurbaša - jedan je od najpoznatijih hrvatskih volontera. Pokrenuo je kampanju za prikupljanje sredstva i donacija za organizaciju Marijini obroci te je poticao mlade da se prijave na volontersku akciju 72 sata bez kompromisa.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B6D1EA-2ADF-4029-AD0C-51F1BA14EF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MARIO MANDARIĆ - chef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594DAE-9678-4D26-89F6-39B45AF3D6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8448" y="2560320"/>
            <a:ext cx="5443011" cy="3310128"/>
          </a:xfrm>
        </p:spPr>
        <p:txBody>
          <a:bodyPr/>
          <a:lstStyle/>
          <a:p>
            <a:pPr lvl="0"/>
            <a:r>
              <a:rPr lang="hr-HR" sz="2200"/>
              <a:t>Mario Mandarić - plemenita afrička pustolovina hrvatskog chefa, koji je  svojim novcem i donacijama naumio financirati gradnju dvaju bunara u Ugandi, prerasla je u veliki humanitarni pothvat. Umjesto dva, sagrađeno je dvadeset bunara.</a:t>
            </a:r>
          </a:p>
        </p:txBody>
      </p:sp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2A6B9DD9-AC15-49EF-B137-D1ACFE36226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921175" y="2560320"/>
            <a:ext cx="3495815" cy="349581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6972EE-F636-425D-847E-46FE060711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ANGELINA JOLIE - glumica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24DA3B-BC89-4C14-BCEB-B96DF8ACEBD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Angelina Jolie – jedna je od najpoznatijih volonterki. Počela je posjećivati izbjegličke kampove širom svijeta i službeno je imenovana za veleposlanicu Visokog povjerenika Ujedinjenih naroda za izbjeglice (UNHCR).</a:t>
            </a:r>
          </a:p>
        </p:txBody>
      </p:sp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81866B79-13CD-4DBA-B5E7-90A3411C4A6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334121" y="2635355"/>
            <a:ext cx="4459382" cy="334453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EEA3F7-25D0-4613-BE43-A710AC31D9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MARIJINI OBROCI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DA0D58-22F2-4C60-A24E-CB80A969D09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>
                <a:hlinkClick r:id="rId2"/>
              </a:rPr>
              <a:t>https://www.youtube.com/watch?v=9Yp77SW4fYQ</a:t>
            </a:r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958258C-ACAF-406C-905B-DA6500A47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41" y="3307979"/>
            <a:ext cx="2251179" cy="25678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450D17-7BBA-4DE7-A0F3-2DE8EEAB265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IZVORI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F59D49-DC09-46DC-AF56-53E17757739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>
                <a:hlinkClick r:id="rId2"/>
              </a:rPr>
              <a:t>Https://zir.nsk.hr/islandora/object/unipu%3A2431/datastream/PDF/view</a:t>
            </a:r>
            <a:endParaRPr lang="hr-HR"/>
          </a:p>
          <a:p>
            <a:pPr lvl="0"/>
            <a:r>
              <a:rPr lang="hr-HR">
                <a:hlinkClick r:id="rId3"/>
              </a:rPr>
              <a:t>https://hrcak.srce.hr/file/396336</a:t>
            </a:r>
            <a:endParaRPr lang="hr-HR"/>
          </a:p>
          <a:p>
            <a:pPr lvl="0"/>
            <a:r>
              <a:rPr lang="hr-HR">
                <a:hlinkClick r:id="rId4"/>
              </a:rPr>
              <a:t>https://hr.wikipedia.org/wiki/Me%C4%91unarodno_volontiranje</a:t>
            </a:r>
            <a:endParaRPr lang="hr-HR"/>
          </a:p>
          <a:p>
            <a:pPr lvl="0"/>
            <a:r>
              <a:rPr lang="hr-HR">
                <a:hlinkClick r:id="rId5"/>
              </a:rPr>
              <a:t>https://mimladi.hr/2021/01/04/celebrity-volonteri-2/</a:t>
            </a:r>
            <a:endParaRPr lang="hr-HR"/>
          </a:p>
          <a:p>
            <a:pPr marL="0" lvl="0" indent="0">
              <a:buNone/>
            </a:pPr>
            <a:endParaRPr lang="hr-H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34D98EA-3AEC-4562-BFEB-FB9491B5D5A4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aramond"/>
            </a:endParaRP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23D70E2D-4741-4FE1-8192-368407F8999E}"/>
              </a:ext>
            </a:extLst>
          </p:cNvPr>
          <p:cNvGrpSpPr/>
          <p:nvPr/>
        </p:nvGrpSpPr>
        <p:grpSpPr>
          <a:xfrm>
            <a:off x="-41010" y="1783"/>
            <a:ext cx="12229962" cy="6856216"/>
            <a:chOff x="-41010" y="1783"/>
            <a:chExt cx="12229962" cy="6856216"/>
          </a:xfrm>
        </p:grpSpPr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30DA0658-0A0F-4FBA-A042-35FD91E0E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5274" y="1783"/>
              <a:ext cx="12188823" cy="685621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682D3156-EA46-4463-A5CB-C8C941E87EC0}"/>
                </a:ext>
              </a:extLst>
            </p:cNvPr>
            <p:cNvSpPr/>
            <p:nvPr/>
          </p:nvSpPr>
          <p:spPr>
            <a:xfrm>
              <a:off x="582737" y="611386"/>
              <a:ext cx="10972800" cy="5638803"/>
            </a:xfrm>
            <a:prstGeom prst="rect">
              <a:avLst/>
            </a:prstGeom>
            <a:noFill/>
            <a:ln w="15873" cap="flat">
              <a:solidFill>
                <a:srgbClr val="83992A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C99976C6-B6DB-449B-8966-541A00402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41010" y="3155612"/>
              <a:ext cx="777240" cy="60642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6AC2C28E-E3C6-4BA7-81A3-922B9508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1411712" y="3155612"/>
              <a:ext cx="777240" cy="60642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8" name="Naslov 1">
            <a:extLst>
              <a:ext uri="{FF2B5EF4-FFF2-40B4-BE49-F238E27FC236}">
                <a16:creationId xmlns:a16="http://schemas.microsoft.com/office/drawing/2014/main" id="{EC247140-D43B-4069-8868-905F1DDA6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3861" y="579116"/>
            <a:ext cx="3660059" cy="1325377"/>
          </a:xfrm>
        </p:spPr>
        <p:txBody>
          <a:bodyPr anchor="b"/>
          <a:lstStyle/>
          <a:p>
            <a:pPr lvl="0"/>
            <a:r>
              <a:rPr lang="hr-HR" sz="2400"/>
              <a:t>ŠTO JE VOLONTIRANJE?</a:t>
            </a: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3FBCE386-9248-45B8-A196-50E0C43BE894}"/>
              </a:ext>
            </a:extLst>
          </p:cNvPr>
          <p:cNvCxnSpPr>
            <a:cxnSpLocks noMove="1" noResize="1"/>
          </p:cNvCxnSpPr>
          <p:nvPr/>
        </p:nvCxnSpPr>
        <p:spPr>
          <a:xfrm>
            <a:off x="1295403" y="2400638"/>
            <a:ext cx="3660050" cy="0"/>
          </a:xfrm>
          <a:prstGeom prst="straightConnector1">
            <a:avLst/>
          </a:prstGeom>
          <a:noFill/>
          <a:ln w="15873" cap="flat">
            <a:solidFill>
              <a:srgbClr val="83992A"/>
            </a:solidFill>
            <a:prstDash val="solid"/>
            <a:miter/>
          </a:ln>
        </p:spPr>
      </p:cxn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2796338B-EE57-4CEE-8AA4-E43A80BCCA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9140" y="2532028"/>
            <a:ext cx="4374178" cy="3633651"/>
          </a:xfrm>
        </p:spPr>
        <p:txBody>
          <a:bodyPr anchorCtr="1">
            <a:noAutofit/>
          </a:bodyPr>
          <a:lstStyle/>
          <a:p>
            <a:pPr lvl="0" algn="ctr">
              <a:spcBef>
                <a:spcPts val="400"/>
              </a:spcBef>
            </a:pPr>
            <a:r>
              <a:rPr lang="hr-HR" sz="2000"/>
              <a:t>„</a:t>
            </a:r>
            <a:r>
              <a:rPr lang="hr-HR" sz="2000" b="1"/>
              <a:t>Volonterstvo </a:t>
            </a:r>
            <a:r>
              <a:rPr lang="hr-HR" sz="2000"/>
              <a:t>neprofitna je i neplaćena aktivnost kojom pojedinci i pojedinke, samostalno ili u okviru neke grupe ili organizacije, doprinose dobrobiti svoje zajednice ili cijelog društva. Volontiranje se javlja u raznim oblicima: od tradicionalnih običaja uzajamne samopomoći do organiziranog djelovanja zajednice u kriznim periodima.“</a:t>
            </a:r>
          </a:p>
        </p:txBody>
      </p:sp>
      <p:pic>
        <p:nvPicPr>
          <p:cNvPr id="11" name="Slika 3">
            <a:extLst>
              <a:ext uri="{FF2B5EF4-FFF2-40B4-BE49-F238E27FC236}">
                <a16:creationId xmlns:a16="http://schemas.microsoft.com/office/drawing/2014/main" id="{E672B324-6C2C-475E-B05E-EBE923DB04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14" r="6060" b="-3"/>
          <a:stretch>
            <a:fillRect/>
          </a:stretch>
        </p:blipFill>
        <p:spPr>
          <a:xfrm>
            <a:off x="5418670" y="982129"/>
            <a:ext cx="5469465" cy="4893731"/>
          </a:xfrm>
          <a:prstGeom prst="rect">
            <a:avLst/>
          </a:prstGeom>
          <a:noFill/>
          <a:ln w="57150" cap="flat">
            <a:solidFill>
              <a:srgbClr val="7F7F7F"/>
            </a:solidFill>
            <a:prstDash val="solid"/>
            <a:miter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B03719-9114-454D-97DC-CDF240E98D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OBILJEŽJA VOLONTIRANJA</a:t>
            </a:r>
          </a:p>
        </p:txBody>
      </p:sp>
      <p:sp>
        <p:nvSpPr>
          <p:cNvPr id="3" name="Rezervirano mjesto sadržaja 3">
            <a:extLst>
              <a:ext uri="{FF2B5EF4-FFF2-40B4-BE49-F238E27FC236}">
                <a16:creationId xmlns:a16="http://schemas.microsoft.com/office/drawing/2014/main" id="{C96B9BA1-2A03-4B2E-9C79-F0064E8C0B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93025" y="2768958"/>
            <a:ext cx="5682566" cy="2632603"/>
          </a:xfrm>
        </p:spPr>
        <p:txBody>
          <a:bodyPr anchor="t">
            <a:normAutofit/>
          </a:bodyPr>
          <a:lstStyle/>
          <a:p>
            <a:pPr marL="285750" lvl="0" indent="-285750">
              <a:lnSpc>
                <a:spcPct val="80000"/>
              </a:lnSpc>
              <a:spcBef>
                <a:spcPts val="600"/>
              </a:spcBef>
              <a:buChar char="•"/>
            </a:pPr>
            <a:r>
              <a:rPr lang="hr-HR" sz="2200" b="1">
                <a:solidFill>
                  <a:srgbClr val="262626"/>
                </a:solidFill>
              </a:rPr>
              <a:t>Dobrovoljnost</a:t>
            </a:r>
            <a:r>
              <a:rPr lang="hr-HR" sz="2200">
                <a:solidFill>
                  <a:srgbClr val="262626"/>
                </a:solidFill>
              </a:rPr>
              <a:t> – rad se obavlja bez ikakve prisile – volonter to radi zato što želi.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har char="•"/>
            </a:pPr>
            <a:r>
              <a:rPr lang="hr-HR" sz="2200" b="1">
                <a:solidFill>
                  <a:srgbClr val="262626"/>
                </a:solidFill>
              </a:rPr>
              <a:t>Neplaćenost</a:t>
            </a:r>
            <a:r>
              <a:rPr lang="hr-HR" sz="2200">
                <a:solidFill>
                  <a:srgbClr val="262626"/>
                </a:solidFill>
              </a:rPr>
              <a:t> – rad se obavlja besplatno bez naknade ili želje za zaradom.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har char="•"/>
            </a:pPr>
            <a:r>
              <a:rPr lang="hr-HR" sz="2200" b="1">
                <a:solidFill>
                  <a:srgbClr val="262626"/>
                </a:solidFill>
              </a:rPr>
              <a:t>Solidarnost</a:t>
            </a:r>
            <a:r>
              <a:rPr lang="hr-HR" sz="2200">
                <a:solidFill>
                  <a:srgbClr val="262626"/>
                </a:solidFill>
              </a:rPr>
              <a:t> – rad se obavlja zbog suosjećanja i empatije prema drugima, iz želje da se nekome pomogne.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har char="•"/>
            </a:pPr>
            <a:endParaRPr lang="hr-HR" sz="2200">
              <a:solidFill>
                <a:srgbClr val="262626"/>
              </a:solidFill>
            </a:endParaRPr>
          </a:p>
        </p:txBody>
      </p:sp>
      <p:pic>
        <p:nvPicPr>
          <p:cNvPr id="4" name="Rezervirano mjesto sadržaja 6">
            <a:extLst>
              <a:ext uri="{FF2B5EF4-FFF2-40B4-BE49-F238E27FC236}">
                <a16:creationId xmlns:a16="http://schemas.microsoft.com/office/drawing/2014/main" id="{928E95AA-ED8C-4F19-A440-1E3A781ED5B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307281" y="2546777"/>
            <a:ext cx="2607402" cy="332909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E28FAA-32E1-4CA1-8CB4-B74989E0DF4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POVIJEST VOLONTIRANJA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7F9962B-F59C-4727-B26A-ADC0C881838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Početak volontiranja potječe od postanka čovječanstva. Čovjek je društveno biće ima osjećaj pravednosti, empatije i pomaganja.</a:t>
            </a:r>
          </a:p>
          <a:p>
            <a:pPr lvl="0"/>
            <a:r>
              <a:rPr lang="hr-HR"/>
              <a:t>Kroz  povijest  nalazimo  mnoge svećeničke  redove,  misionarske  akcije,  redove  časnih  sestara,  ali  i  necrkvena udruživanja  za  dobrotvoran  rad  i  pomoć  drugima  –  bratovštine, dobrotvorna društva, ženska društva, humanitarna društva, zaklade kao i ostale oblike angažiranja stanovništva.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482E88-C199-460F-ABD6-676AF87F4E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POVIJEST VOLONTIRANJA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46F8DD-4ABF-4D70-BD79-871858BF23E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53529" y="2644225"/>
            <a:ext cx="8953109" cy="3855558"/>
          </a:xfrm>
        </p:spPr>
        <p:txBody>
          <a:bodyPr/>
          <a:lstStyle/>
          <a:p>
            <a:pPr lvl="0"/>
            <a:r>
              <a:rPr lang="hr-HR" sz="2800"/>
              <a:t>Početak organiziranog volontiranja  započelo  je  1920. godine  kada  su  </a:t>
            </a:r>
            <a:r>
              <a:rPr lang="hr-HR" sz="2800" b="1"/>
              <a:t>Pierre  Ceresole </a:t>
            </a:r>
            <a:r>
              <a:rPr lang="hr-HR" sz="2800"/>
              <a:t> i  </a:t>
            </a:r>
            <a:r>
              <a:rPr lang="hr-HR" sz="2800" b="1"/>
              <a:t>Hubert  Parris  </a:t>
            </a:r>
            <a:r>
              <a:rPr lang="hr-HR" sz="2800"/>
              <a:t>organizirali  prvu  međunarodnu  grupu volontera koji su obnavljali selo Esne blizu Verduna u Francuskoj, koje je bilo  razrušeno  u  Prvom  svjetskom  ratu. Glavni  ciljevi  te  akcije  su  bili  obnova sela i izgradnja mira kroz zajednički rad.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2">
            <a:extLst>
              <a:ext uri="{FF2B5EF4-FFF2-40B4-BE49-F238E27FC236}">
                <a16:creationId xmlns:a16="http://schemas.microsoft.com/office/drawing/2014/main" id="{CA498FDF-C130-4EBA-9DA3-2383E59C3E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11194" y="2315608"/>
            <a:ext cx="2899123" cy="576264"/>
          </a:xfrm>
        </p:spPr>
        <p:txBody>
          <a:bodyPr/>
          <a:lstStyle/>
          <a:p>
            <a:pPr lvl="0"/>
            <a:r>
              <a:rPr lang="hr-HR"/>
              <a:t>     Hubert  Parris </a:t>
            </a:r>
          </a:p>
        </p:txBody>
      </p:sp>
      <p:pic>
        <p:nvPicPr>
          <p:cNvPr id="3" name="Rezervirano mjesto sadržaja 6">
            <a:extLst>
              <a:ext uri="{FF2B5EF4-FFF2-40B4-BE49-F238E27FC236}">
                <a16:creationId xmlns:a16="http://schemas.microsoft.com/office/drawing/2014/main" id="{BECC06AC-FAEF-4AD2-B024-944F9040B9A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2111194" y="2831832"/>
            <a:ext cx="2899123" cy="3221248"/>
          </a:xfrm>
        </p:spPr>
      </p:pic>
      <p:sp>
        <p:nvSpPr>
          <p:cNvPr id="4" name="Rezervirano mjesto teksta 4">
            <a:extLst>
              <a:ext uri="{FF2B5EF4-FFF2-40B4-BE49-F238E27FC236}">
                <a16:creationId xmlns:a16="http://schemas.microsoft.com/office/drawing/2014/main" id="{05B6AFF3-A281-4F37-A9BC-41BF6836058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029837" y="2370929"/>
            <a:ext cx="4718303" cy="576264"/>
          </a:xfrm>
        </p:spPr>
        <p:txBody>
          <a:bodyPr/>
          <a:lstStyle/>
          <a:p>
            <a:pPr lvl="0"/>
            <a:r>
              <a:rPr lang="hr-HR"/>
              <a:t>        Pierre  Ceresole </a:t>
            </a:r>
          </a:p>
        </p:txBody>
      </p:sp>
      <p:pic>
        <p:nvPicPr>
          <p:cNvPr id="5" name="Rezervirano mjesto sadržaja 7">
            <a:extLst>
              <a:ext uri="{FF2B5EF4-FFF2-40B4-BE49-F238E27FC236}">
                <a16:creationId xmlns:a16="http://schemas.microsoft.com/office/drawing/2014/main" id="{5F0ACA53-5F85-4D10-8458-81E5DFF1A820}"/>
              </a:ext>
            </a:extLst>
          </p:cNvPr>
          <p:cNvPicPr>
            <a:picLocks noGrp="1" noChangeAspect="1"/>
          </p:cNvPicPr>
          <p:nvPr>
            <p:ph idx="4"/>
          </p:nvPr>
        </p:nvPicPr>
        <p:blipFill>
          <a:blip r:embed="rId3"/>
          <a:stretch>
            <a:fillRect/>
          </a:stretch>
        </p:blipFill>
        <p:spPr>
          <a:xfrm>
            <a:off x="6715481" y="2927991"/>
            <a:ext cx="2917219" cy="3028940"/>
          </a:xfr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DD122F0B-651E-4921-BCAF-52419B80D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982659"/>
            <a:ext cx="9601200" cy="1303340"/>
          </a:xfrm>
        </p:spPr>
        <p:txBody>
          <a:bodyPr/>
          <a:lstStyle/>
          <a:p>
            <a:pPr lvl="0"/>
            <a:r>
              <a:rPr lang="hr-HR"/>
              <a:t>POVIJEST VOLONTIRANJA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0F91E4EF-6135-414A-8D02-8D42AA59B50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z="2200"/>
              <a:t> </a:t>
            </a:r>
            <a:r>
              <a:rPr lang="hr-HR" sz="2800"/>
              <a:t>Nakon 2. svjetskog rata osnivaju se slična volonterska udruženja, a 1948. godine UNESCO osniva Coordinating Committee of International Voluntary Service, koji je od tada krovna organizacija svih volonterskih udruga. Do danas su osnovane mnoge udruge i donesen niz različitih dokumenata i preporuka vezanih uz poticanje i razvijanje volonterskog rada.</a:t>
            </a:r>
          </a:p>
        </p:txBody>
      </p:sp>
      <p:pic>
        <p:nvPicPr>
          <p:cNvPr id="3" name="Slika 3">
            <a:extLst>
              <a:ext uri="{FF2B5EF4-FFF2-40B4-BE49-F238E27FC236}">
                <a16:creationId xmlns:a16="http://schemas.microsoft.com/office/drawing/2014/main" id="{E99C1A96-0A1F-4AC1-AB1B-4F4E02411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940" y="429475"/>
            <a:ext cx="4213783" cy="19919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760D7A55-8F1D-482E-890E-B434061BF89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z="2800"/>
              <a:t>Godine 1983. Europski parlament usvaja „Rezoluciju o volontiranju“ koja prepoznaje opću korisnost volonterskog rada. Vrlo važan doprinos volontiranju dala je Generalna skupština Ujedinjenih naroda proglasivši 2001. godinu Međunarodnom godinom volontera, a 2011. godina proglašena je Europskom godinom volontera od strane Vijeća EU. 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09AA2622-F40D-427E-8D02-254F5B0FE9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403" y="982659"/>
            <a:ext cx="9601200" cy="1303340"/>
          </a:xfrm>
        </p:spPr>
        <p:txBody>
          <a:bodyPr/>
          <a:lstStyle/>
          <a:p>
            <a:pPr lvl="0"/>
            <a:r>
              <a:rPr lang="hr-HR"/>
              <a:t>POVIJEST VOLONTIRANJA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B5E700-7A67-4AA6-AC69-B976F5AFE3D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VOLONTIRANJE U HRVATSKOJ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6E73B8F-2817-4950-B07F-1A7D3538895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z="3200"/>
              <a:t>U Republici Hrvatskoj volonterstvo je prvi put regulirano Zakonom o volonterstvu iz 2007. i smatra se da je ono “dobrovoljno ulaganje osobnog vremena, truda, znanja i vještina kojima se obavljaju usluge ili aktivnosti za dobrobit druge osobe ili za zajedničku dobrobit”.</a:t>
            </a:r>
          </a:p>
          <a:p>
            <a:pPr lvl="0"/>
            <a:endParaRPr lang="hr-H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gansk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149</TotalTime>
  <Words>675</Words>
  <Application>Microsoft Office PowerPoint</Application>
  <PresentationFormat>Široki zaslon</PresentationFormat>
  <Paragraphs>44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Garamond</vt:lpstr>
      <vt:lpstr>Organski</vt:lpstr>
      <vt:lpstr>VOLONTIRAM, (NE) PROFITIRAM</vt:lpstr>
      <vt:lpstr>ŠTO JE VOLONTIRANJE?</vt:lpstr>
      <vt:lpstr>OBILJEŽJA VOLONTIRANJA</vt:lpstr>
      <vt:lpstr>POVIJEST VOLONTIRANJA</vt:lpstr>
      <vt:lpstr>POVIJEST VOLONTIRANJA</vt:lpstr>
      <vt:lpstr>POVIJEST VOLONTIRANJA</vt:lpstr>
      <vt:lpstr>PowerPoint prezentacija</vt:lpstr>
      <vt:lpstr>POVIJEST VOLONTIRANJA</vt:lpstr>
      <vt:lpstr>VOLONTIRANJE U HRVATSKOJ</vt:lpstr>
      <vt:lpstr>PowerPoint prezentacija</vt:lpstr>
      <vt:lpstr>NAJSTARIJE VOLONTERSKE ORGANIZACIJE KOJE POSTOJE I DANAS</vt:lpstr>
      <vt:lpstr>POZNATI VOLONTERI</vt:lpstr>
      <vt:lpstr>ROBERT KURBAŠA – glumac</vt:lpstr>
      <vt:lpstr>MARIO MANDARIĆ - chef</vt:lpstr>
      <vt:lpstr>ANGELINA JOLIE - glumica</vt:lpstr>
      <vt:lpstr>MARIJINI OBROCI</vt:lpstr>
      <vt:lpstr>IZVORI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VOLONTIRAM - NE PROFITIRAM</dc:title>
  <dc:creator>Martina Sedlar</dc:creator>
  <cp:lastModifiedBy>Knjižnica</cp:lastModifiedBy>
  <cp:revision>7</cp:revision>
  <dcterms:created xsi:type="dcterms:W3CDTF">2023-10-16T06:28:24Z</dcterms:created>
  <dcterms:modified xsi:type="dcterms:W3CDTF">2023-12-06T10:50:08Z</dcterms:modified>
</cp:coreProperties>
</file>