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303" r:id="rId6"/>
    <p:sldId id="262" r:id="rId7"/>
    <p:sldId id="263" r:id="rId8"/>
    <p:sldId id="264" r:id="rId9"/>
    <p:sldId id="301" r:id="rId10"/>
    <p:sldId id="302" r:id="rId11"/>
    <p:sldId id="266" r:id="rId12"/>
    <p:sldId id="267" r:id="rId13"/>
    <p:sldId id="300" r:id="rId14"/>
    <p:sldId id="274" r:id="rId15"/>
    <p:sldId id="271" r:id="rId16"/>
    <p:sldId id="272" r:id="rId17"/>
    <p:sldId id="273" r:id="rId18"/>
    <p:sldId id="275" r:id="rId19"/>
    <p:sldId id="277" r:id="rId20"/>
    <p:sldId id="276" r:id="rId21"/>
    <p:sldId id="278" r:id="rId22"/>
    <p:sldId id="279" r:id="rId23"/>
    <p:sldId id="281" r:id="rId24"/>
    <p:sldId id="280" r:id="rId25"/>
    <p:sldId id="283" r:id="rId26"/>
    <p:sldId id="282" r:id="rId27"/>
    <p:sldId id="284" r:id="rId28"/>
    <p:sldId id="286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297" r:id="rId39"/>
    <p:sldId id="298" r:id="rId40"/>
    <p:sldId id="299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DF02C6-A9E5-4F92-A4C7-7BB992308F44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C411177-B456-443F-B4DC-0504E26A765B}">
      <dgm:prSet custT="1"/>
      <dgm:spPr/>
      <dgm:t>
        <a:bodyPr/>
        <a:lstStyle/>
        <a:p>
          <a:r>
            <a:rPr lang="en-US" sz="2200" b="1"/>
            <a:t>Tromjesečni boravak u Ruandi mladoj Mostarki Moniki Milićević pogled na život je promijenio iz korijena. Da je sretna s onim što ima – naučili su je oni koji to nemaju.</a:t>
          </a:r>
          <a:endParaRPr lang="en-US" sz="2200" dirty="0"/>
        </a:p>
      </dgm:t>
    </dgm:pt>
    <dgm:pt modelId="{E7268458-F5BA-4279-AC72-E63F4D5C548B}" type="parTrans" cxnId="{50FE5B3C-EBA1-4BCB-9688-4A20A612DDAF}">
      <dgm:prSet/>
      <dgm:spPr/>
      <dgm:t>
        <a:bodyPr/>
        <a:lstStyle/>
        <a:p>
          <a:endParaRPr lang="en-US"/>
        </a:p>
      </dgm:t>
    </dgm:pt>
    <dgm:pt modelId="{9824CAC5-7C2B-430F-9492-50423756CC93}" type="sibTrans" cxnId="{50FE5B3C-EBA1-4BCB-9688-4A20A612DDAF}">
      <dgm:prSet/>
      <dgm:spPr/>
      <dgm:t>
        <a:bodyPr/>
        <a:lstStyle/>
        <a:p>
          <a:endParaRPr lang="en-US"/>
        </a:p>
      </dgm:t>
    </dgm:pt>
    <dgm:pt modelId="{FF7DC90C-623F-4DEC-A709-7717F174CC69}">
      <dgm:prSet custT="1"/>
      <dgm:spPr/>
      <dgm:t>
        <a:bodyPr/>
        <a:lstStyle/>
        <a:p>
          <a:r>
            <a:rPr lang="en-US" sz="2200" b="1"/>
            <a:t>“Kad odeš tamo 5.000 kilometara daleko od kuće i kad shvatiš da ljudi nemaju vodu, struju, hranu, osnovne potrepštine, djeca hodaju poderana, gola, bosa”</a:t>
          </a:r>
          <a:endParaRPr lang="en-US" sz="2200" dirty="0"/>
        </a:p>
      </dgm:t>
    </dgm:pt>
    <dgm:pt modelId="{28739A96-D77F-409A-87DC-3FC5DFAB6663}" type="parTrans" cxnId="{FA787B51-3BD6-4476-877E-D60F10AB016F}">
      <dgm:prSet/>
      <dgm:spPr/>
      <dgm:t>
        <a:bodyPr/>
        <a:lstStyle/>
        <a:p>
          <a:endParaRPr lang="en-US"/>
        </a:p>
      </dgm:t>
    </dgm:pt>
    <dgm:pt modelId="{3D4995C7-6BC1-4B08-8069-77FDF506F202}" type="sibTrans" cxnId="{FA787B51-3BD6-4476-877E-D60F10AB016F}">
      <dgm:prSet/>
      <dgm:spPr/>
      <dgm:t>
        <a:bodyPr/>
        <a:lstStyle/>
        <a:p>
          <a:endParaRPr lang="en-US"/>
        </a:p>
      </dgm:t>
    </dgm:pt>
    <dgm:pt modelId="{E60CF0C6-3DD8-4D3E-89A8-4553D421C62A}">
      <dgm:prSet custT="1"/>
      <dgm:spPr/>
      <dgm:t>
        <a:bodyPr/>
        <a:lstStyle/>
        <a:p>
          <a:r>
            <a:rPr lang="en-US" sz="2200" b="1" dirty="0" err="1"/>
            <a:t>Posebno</a:t>
          </a:r>
          <a:r>
            <a:rPr lang="en-US" sz="2200" b="1" dirty="0"/>
            <a:t> </a:t>
          </a:r>
          <a:r>
            <a:rPr lang="en-US" sz="2200" b="1" dirty="0" err="1"/>
            <a:t>oduševljenje</a:t>
          </a:r>
          <a:r>
            <a:rPr lang="en-US" sz="2200" b="1" dirty="0"/>
            <a:t> je </a:t>
          </a:r>
          <a:r>
            <a:rPr lang="en-US" sz="2200" b="1" dirty="0" err="1"/>
            <a:t>doživjela</a:t>
          </a:r>
          <a:r>
            <a:rPr lang="en-US" sz="2200" b="1" dirty="0"/>
            <a:t> </a:t>
          </a:r>
          <a:r>
            <a:rPr lang="en-US" sz="2200" b="1" dirty="0" err="1"/>
            <a:t>kad</a:t>
          </a:r>
          <a:r>
            <a:rPr lang="en-US" sz="2200" b="1" dirty="0"/>
            <a:t> je </a:t>
          </a:r>
          <a:r>
            <a:rPr lang="en-US" sz="2200" b="1" dirty="0" err="1"/>
            <a:t>mališanima</a:t>
          </a:r>
          <a:r>
            <a:rPr lang="en-US" sz="2200" b="1" dirty="0"/>
            <a:t> </a:t>
          </a:r>
          <a:r>
            <a:rPr lang="en-US" sz="2200" b="1" dirty="0" err="1"/>
            <a:t>donijela</a:t>
          </a:r>
          <a:r>
            <a:rPr lang="en-US" sz="2200" b="1" dirty="0"/>
            <a:t> </a:t>
          </a:r>
          <a:r>
            <a:rPr lang="en-US" sz="2200" b="1" dirty="0" err="1"/>
            <a:t>rukometne</a:t>
          </a:r>
          <a:r>
            <a:rPr lang="en-US" sz="2200" b="1" dirty="0"/>
            <a:t> </a:t>
          </a:r>
          <a:r>
            <a:rPr lang="en-US" sz="2200" b="1" dirty="0" err="1"/>
            <a:t>lopte</a:t>
          </a:r>
          <a:r>
            <a:rPr lang="en-US" sz="2200" b="1" dirty="0"/>
            <a:t>, </a:t>
          </a:r>
          <a:r>
            <a:rPr lang="en-US" sz="2200" b="1" dirty="0" err="1"/>
            <a:t>koje</a:t>
          </a:r>
          <a:r>
            <a:rPr lang="en-US" sz="2200" b="1" dirty="0"/>
            <a:t> </a:t>
          </a:r>
          <a:r>
            <a:rPr lang="en-US" sz="2200" b="1" dirty="0" err="1"/>
            <a:t>su</a:t>
          </a:r>
          <a:r>
            <a:rPr lang="en-US" sz="2200" b="1" dirty="0"/>
            <a:t> </a:t>
          </a:r>
          <a:r>
            <a:rPr lang="en-US" sz="2200" b="1" dirty="0" err="1"/>
            <a:t>tada</a:t>
          </a:r>
          <a:r>
            <a:rPr lang="en-US" sz="2200" b="1" dirty="0"/>
            <a:t> </a:t>
          </a:r>
          <a:r>
            <a:rPr lang="en-US" sz="2200" b="1" dirty="0" err="1"/>
            <a:t>prvi</a:t>
          </a:r>
          <a:r>
            <a:rPr lang="en-US" sz="2200" b="1" dirty="0"/>
            <a:t> put </a:t>
          </a:r>
          <a:r>
            <a:rPr lang="en-US" sz="2200" b="1" dirty="0" err="1"/>
            <a:t>vidjeli</a:t>
          </a:r>
          <a:r>
            <a:rPr lang="en-US" sz="2200" b="1" dirty="0"/>
            <a:t>. Sa </a:t>
          </a:r>
          <a:r>
            <a:rPr lang="en-US" sz="2200" b="1" dirty="0" err="1"/>
            <a:t>svojim</a:t>
          </a:r>
          <a:r>
            <a:rPr lang="en-US" sz="2200" b="1" dirty="0"/>
            <a:t> </a:t>
          </a:r>
          <a:r>
            <a:rPr lang="en-US" sz="2200" b="1" dirty="0" err="1"/>
            <a:t>malim</a:t>
          </a:r>
          <a:r>
            <a:rPr lang="en-US" sz="2200" b="1" dirty="0"/>
            <a:t> </a:t>
          </a:r>
          <a:r>
            <a:rPr lang="en-US" sz="2200" b="1" dirty="0" err="1"/>
            <a:t>afričkim</a:t>
          </a:r>
          <a:r>
            <a:rPr lang="en-US" sz="2200" b="1" dirty="0"/>
            <a:t> </a:t>
          </a:r>
          <a:r>
            <a:rPr lang="en-US" sz="2200" b="1" dirty="0" err="1"/>
            <a:t>prijateljima</a:t>
          </a:r>
          <a:r>
            <a:rPr lang="en-US" sz="2200" b="1" dirty="0"/>
            <a:t> </a:t>
          </a:r>
          <a:r>
            <a:rPr lang="en-US" sz="2200" b="1" dirty="0" err="1"/>
            <a:t>i</a:t>
          </a:r>
          <a:r>
            <a:rPr lang="en-US" sz="2200" b="1" dirty="0"/>
            <a:t> </a:t>
          </a:r>
          <a:r>
            <a:rPr lang="en-US" sz="2200" b="1" dirty="0" err="1"/>
            <a:t>daljnje</a:t>
          </a:r>
          <a:r>
            <a:rPr lang="en-US" sz="2200" b="1" dirty="0"/>
            <a:t> je u </a:t>
          </a:r>
          <a:r>
            <a:rPr lang="en-US" sz="2200" b="1" dirty="0" err="1"/>
            <a:t>kontaktu</a:t>
          </a:r>
          <a:r>
            <a:rPr lang="en-US" sz="2200" b="1" dirty="0"/>
            <a:t>. </a:t>
          </a:r>
          <a:r>
            <a:rPr lang="en-US" sz="2200" b="1" dirty="0" err="1"/>
            <a:t>Šalju</a:t>
          </a:r>
          <a:r>
            <a:rPr lang="en-US" sz="2200" b="1" dirty="0"/>
            <a:t> </a:t>
          </a:r>
          <a:r>
            <a:rPr lang="en-US" sz="2200" b="1" dirty="0" err="1"/>
            <a:t>joj</a:t>
          </a:r>
          <a:r>
            <a:rPr lang="en-US" sz="2200" b="1" dirty="0"/>
            <a:t> </a:t>
          </a:r>
          <a:r>
            <a:rPr lang="en-US" sz="2200" b="1" dirty="0" err="1"/>
            <a:t>videozapise</a:t>
          </a:r>
          <a:r>
            <a:rPr lang="en-US" sz="2200" b="1" dirty="0"/>
            <a:t> </a:t>
          </a:r>
          <a:r>
            <a:rPr lang="en-US" sz="2200" b="1" dirty="0" err="1"/>
            <a:t>i</a:t>
          </a:r>
          <a:r>
            <a:rPr lang="en-US" sz="2200" b="1" dirty="0"/>
            <a:t> </a:t>
          </a:r>
          <a:r>
            <a:rPr lang="en-US" sz="2200" b="1" dirty="0" err="1"/>
            <a:t>fotografije</a:t>
          </a:r>
          <a:r>
            <a:rPr lang="en-US" sz="2200" b="1" dirty="0"/>
            <a:t> </a:t>
          </a:r>
          <a:r>
            <a:rPr lang="en-US" sz="2200" b="1" dirty="0" err="1"/>
            <a:t>kako</a:t>
          </a:r>
          <a:r>
            <a:rPr lang="en-US" sz="2200" b="1" dirty="0"/>
            <a:t>, </a:t>
          </a:r>
          <a:r>
            <a:rPr lang="en-US" sz="2200" b="1" dirty="0" err="1"/>
            <a:t>nakon</a:t>
          </a:r>
          <a:r>
            <a:rPr lang="en-US" sz="2200" b="1" dirty="0"/>
            <a:t> </a:t>
          </a:r>
          <a:r>
            <a:rPr lang="en-US" sz="2200" b="1" dirty="0" err="1"/>
            <a:t>njezina</a:t>
          </a:r>
          <a:r>
            <a:rPr lang="en-US" sz="2200" b="1" dirty="0"/>
            <a:t> </a:t>
          </a:r>
          <a:r>
            <a:rPr lang="en-US" sz="2200" b="1" dirty="0" err="1"/>
            <a:t>odlaska</a:t>
          </a:r>
          <a:r>
            <a:rPr lang="en-US" sz="2200" b="1" dirty="0"/>
            <a:t>, </a:t>
          </a:r>
          <a:r>
            <a:rPr lang="en-US" sz="2200" b="1" dirty="0" err="1"/>
            <a:t>napreduju</a:t>
          </a:r>
          <a:r>
            <a:rPr lang="en-US" sz="2200" b="1" dirty="0"/>
            <a:t> </a:t>
          </a:r>
          <a:r>
            <a:rPr lang="en-US" sz="2200" b="1" dirty="0" err="1"/>
            <a:t>treninzi</a:t>
          </a:r>
          <a:r>
            <a:rPr lang="en-US" sz="2200" b="1" dirty="0"/>
            <a:t>.</a:t>
          </a:r>
          <a:endParaRPr lang="en-US" sz="2200" dirty="0"/>
        </a:p>
      </dgm:t>
    </dgm:pt>
    <dgm:pt modelId="{C71E600D-BBF0-4605-86C7-5487D714E7B1}" type="parTrans" cxnId="{810E43C2-4BD5-41B0-8E0F-ED26E293285E}">
      <dgm:prSet/>
      <dgm:spPr/>
      <dgm:t>
        <a:bodyPr/>
        <a:lstStyle/>
        <a:p>
          <a:endParaRPr lang="en-US"/>
        </a:p>
      </dgm:t>
    </dgm:pt>
    <dgm:pt modelId="{BDB5E535-19FC-4C57-8343-C41B943AE6D9}" type="sibTrans" cxnId="{810E43C2-4BD5-41B0-8E0F-ED26E293285E}">
      <dgm:prSet/>
      <dgm:spPr/>
      <dgm:t>
        <a:bodyPr/>
        <a:lstStyle/>
        <a:p>
          <a:endParaRPr lang="en-US"/>
        </a:p>
      </dgm:t>
    </dgm:pt>
    <dgm:pt modelId="{ABA31F82-DDAB-45C8-8607-BDD444AF87C9}" type="pres">
      <dgm:prSet presAssocID="{84DF02C6-A9E5-4F92-A4C7-7BB992308F44}" presName="vert0" presStyleCnt="0">
        <dgm:presLayoutVars>
          <dgm:dir/>
          <dgm:animOne val="branch"/>
          <dgm:animLvl val="lvl"/>
        </dgm:presLayoutVars>
      </dgm:prSet>
      <dgm:spPr/>
    </dgm:pt>
    <dgm:pt modelId="{751D44E1-A34B-4E33-928E-EFF955246667}" type="pres">
      <dgm:prSet presAssocID="{0C411177-B456-443F-B4DC-0504E26A765B}" presName="thickLine" presStyleLbl="alignNode1" presStyleIdx="0" presStyleCnt="3"/>
      <dgm:spPr/>
    </dgm:pt>
    <dgm:pt modelId="{D92D762A-950B-489E-A968-F8DC6231D001}" type="pres">
      <dgm:prSet presAssocID="{0C411177-B456-443F-B4DC-0504E26A765B}" presName="horz1" presStyleCnt="0"/>
      <dgm:spPr/>
    </dgm:pt>
    <dgm:pt modelId="{65FF2707-AD80-4282-98B7-ECD101204D6B}" type="pres">
      <dgm:prSet presAssocID="{0C411177-B456-443F-B4DC-0504E26A765B}" presName="tx1" presStyleLbl="revTx" presStyleIdx="0" presStyleCnt="3"/>
      <dgm:spPr/>
    </dgm:pt>
    <dgm:pt modelId="{A01EB278-4333-4725-ADA2-D6C66AA22192}" type="pres">
      <dgm:prSet presAssocID="{0C411177-B456-443F-B4DC-0504E26A765B}" presName="vert1" presStyleCnt="0"/>
      <dgm:spPr/>
    </dgm:pt>
    <dgm:pt modelId="{5B4850C5-C302-44A7-BDCA-707C7BEEF5BF}" type="pres">
      <dgm:prSet presAssocID="{FF7DC90C-623F-4DEC-A709-7717F174CC69}" presName="thickLine" presStyleLbl="alignNode1" presStyleIdx="1" presStyleCnt="3"/>
      <dgm:spPr/>
    </dgm:pt>
    <dgm:pt modelId="{DE6BBC88-1BE0-4732-9FB8-5A3643E4985C}" type="pres">
      <dgm:prSet presAssocID="{FF7DC90C-623F-4DEC-A709-7717F174CC69}" presName="horz1" presStyleCnt="0"/>
      <dgm:spPr/>
    </dgm:pt>
    <dgm:pt modelId="{1C89E94F-8C1D-4EFA-A96B-586C4BEFC8C6}" type="pres">
      <dgm:prSet presAssocID="{FF7DC90C-623F-4DEC-A709-7717F174CC69}" presName="tx1" presStyleLbl="revTx" presStyleIdx="1" presStyleCnt="3"/>
      <dgm:spPr/>
    </dgm:pt>
    <dgm:pt modelId="{62045270-DEDD-41C8-9D10-D1CAC8235ED8}" type="pres">
      <dgm:prSet presAssocID="{FF7DC90C-623F-4DEC-A709-7717F174CC69}" presName="vert1" presStyleCnt="0"/>
      <dgm:spPr/>
    </dgm:pt>
    <dgm:pt modelId="{7020C4B1-BC21-47AF-A4AD-D503EC92E88E}" type="pres">
      <dgm:prSet presAssocID="{E60CF0C6-3DD8-4D3E-89A8-4553D421C62A}" presName="thickLine" presStyleLbl="alignNode1" presStyleIdx="2" presStyleCnt="3"/>
      <dgm:spPr/>
    </dgm:pt>
    <dgm:pt modelId="{4FFE5168-D417-4D4C-BEC0-D6FF191E6ED8}" type="pres">
      <dgm:prSet presAssocID="{E60CF0C6-3DD8-4D3E-89A8-4553D421C62A}" presName="horz1" presStyleCnt="0"/>
      <dgm:spPr/>
    </dgm:pt>
    <dgm:pt modelId="{3188724F-A43B-4140-9616-9451D8B19C76}" type="pres">
      <dgm:prSet presAssocID="{E60CF0C6-3DD8-4D3E-89A8-4553D421C62A}" presName="tx1" presStyleLbl="revTx" presStyleIdx="2" presStyleCnt="3"/>
      <dgm:spPr/>
    </dgm:pt>
    <dgm:pt modelId="{61EBC343-F002-4529-BBBB-8A9196C4D6C8}" type="pres">
      <dgm:prSet presAssocID="{E60CF0C6-3DD8-4D3E-89A8-4553D421C62A}" presName="vert1" presStyleCnt="0"/>
      <dgm:spPr/>
    </dgm:pt>
  </dgm:ptLst>
  <dgm:cxnLst>
    <dgm:cxn modelId="{3571D70F-6043-442D-B075-20FB44D9FB6A}" type="presOf" srcId="{E60CF0C6-3DD8-4D3E-89A8-4553D421C62A}" destId="{3188724F-A43B-4140-9616-9451D8B19C76}" srcOrd="0" destOrd="0" presId="urn:microsoft.com/office/officeart/2008/layout/LinedList"/>
    <dgm:cxn modelId="{50FE5B3C-EBA1-4BCB-9688-4A20A612DDAF}" srcId="{84DF02C6-A9E5-4F92-A4C7-7BB992308F44}" destId="{0C411177-B456-443F-B4DC-0504E26A765B}" srcOrd="0" destOrd="0" parTransId="{E7268458-F5BA-4279-AC72-E63F4D5C548B}" sibTransId="{9824CAC5-7C2B-430F-9492-50423756CC93}"/>
    <dgm:cxn modelId="{17F9A76A-B33F-4239-B2E4-123ECB1F98C7}" type="presOf" srcId="{84DF02C6-A9E5-4F92-A4C7-7BB992308F44}" destId="{ABA31F82-DDAB-45C8-8607-BDD444AF87C9}" srcOrd="0" destOrd="0" presId="urn:microsoft.com/office/officeart/2008/layout/LinedList"/>
    <dgm:cxn modelId="{FA787B51-3BD6-4476-877E-D60F10AB016F}" srcId="{84DF02C6-A9E5-4F92-A4C7-7BB992308F44}" destId="{FF7DC90C-623F-4DEC-A709-7717F174CC69}" srcOrd="1" destOrd="0" parTransId="{28739A96-D77F-409A-87DC-3FC5DFAB6663}" sibTransId="{3D4995C7-6BC1-4B08-8069-77FDF506F202}"/>
    <dgm:cxn modelId="{2140629C-BC22-49CD-8E91-1A96555332C6}" type="presOf" srcId="{FF7DC90C-623F-4DEC-A709-7717F174CC69}" destId="{1C89E94F-8C1D-4EFA-A96B-586C4BEFC8C6}" srcOrd="0" destOrd="0" presId="urn:microsoft.com/office/officeart/2008/layout/LinedList"/>
    <dgm:cxn modelId="{810E43C2-4BD5-41B0-8E0F-ED26E293285E}" srcId="{84DF02C6-A9E5-4F92-A4C7-7BB992308F44}" destId="{E60CF0C6-3DD8-4D3E-89A8-4553D421C62A}" srcOrd="2" destOrd="0" parTransId="{C71E600D-BBF0-4605-86C7-5487D714E7B1}" sibTransId="{BDB5E535-19FC-4C57-8343-C41B943AE6D9}"/>
    <dgm:cxn modelId="{188C46FE-38D1-4269-9AF0-30B4466AC110}" type="presOf" srcId="{0C411177-B456-443F-B4DC-0504E26A765B}" destId="{65FF2707-AD80-4282-98B7-ECD101204D6B}" srcOrd="0" destOrd="0" presId="urn:microsoft.com/office/officeart/2008/layout/LinedList"/>
    <dgm:cxn modelId="{A4370955-AF19-400D-8789-AFEF4288BBE1}" type="presParOf" srcId="{ABA31F82-DDAB-45C8-8607-BDD444AF87C9}" destId="{751D44E1-A34B-4E33-928E-EFF955246667}" srcOrd="0" destOrd="0" presId="urn:microsoft.com/office/officeart/2008/layout/LinedList"/>
    <dgm:cxn modelId="{BFC5973E-6F2D-4F55-A95B-3F550788D52F}" type="presParOf" srcId="{ABA31F82-DDAB-45C8-8607-BDD444AF87C9}" destId="{D92D762A-950B-489E-A968-F8DC6231D001}" srcOrd="1" destOrd="0" presId="urn:microsoft.com/office/officeart/2008/layout/LinedList"/>
    <dgm:cxn modelId="{F552EC84-0DDF-4296-884B-252AF45FF719}" type="presParOf" srcId="{D92D762A-950B-489E-A968-F8DC6231D001}" destId="{65FF2707-AD80-4282-98B7-ECD101204D6B}" srcOrd="0" destOrd="0" presId="urn:microsoft.com/office/officeart/2008/layout/LinedList"/>
    <dgm:cxn modelId="{41C1D034-3348-48E5-B2E9-9FD86D3A7D1D}" type="presParOf" srcId="{D92D762A-950B-489E-A968-F8DC6231D001}" destId="{A01EB278-4333-4725-ADA2-D6C66AA22192}" srcOrd="1" destOrd="0" presId="urn:microsoft.com/office/officeart/2008/layout/LinedList"/>
    <dgm:cxn modelId="{1ACBD9FC-F278-4873-A38A-1D2CAFC61672}" type="presParOf" srcId="{ABA31F82-DDAB-45C8-8607-BDD444AF87C9}" destId="{5B4850C5-C302-44A7-BDCA-707C7BEEF5BF}" srcOrd="2" destOrd="0" presId="urn:microsoft.com/office/officeart/2008/layout/LinedList"/>
    <dgm:cxn modelId="{8FE47AC0-493B-4E46-845C-F31CEC31F14B}" type="presParOf" srcId="{ABA31F82-DDAB-45C8-8607-BDD444AF87C9}" destId="{DE6BBC88-1BE0-4732-9FB8-5A3643E4985C}" srcOrd="3" destOrd="0" presId="urn:microsoft.com/office/officeart/2008/layout/LinedList"/>
    <dgm:cxn modelId="{F53125B7-61A7-4A6E-A802-25E29A73CD7F}" type="presParOf" srcId="{DE6BBC88-1BE0-4732-9FB8-5A3643E4985C}" destId="{1C89E94F-8C1D-4EFA-A96B-586C4BEFC8C6}" srcOrd="0" destOrd="0" presId="urn:microsoft.com/office/officeart/2008/layout/LinedList"/>
    <dgm:cxn modelId="{3D9C1AFA-4FEC-4E53-8CE0-05ADFF58FAB9}" type="presParOf" srcId="{DE6BBC88-1BE0-4732-9FB8-5A3643E4985C}" destId="{62045270-DEDD-41C8-9D10-D1CAC8235ED8}" srcOrd="1" destOrd="0" presId="urn:microsoft.com/office/officeart/2008/layout/LinedList"/>
    <dgm:cxn modelId="{A7B86C1E-8F9B-4572-8683-15A4C7AAAFC8}" type="presParOf" srcId="{ABA31F82-DDAB-45C8-8607-BDD444AF87C9}" destId="{7020C4B1-BC21-47AF-A4AD-D503EC92E88E}" srcOrd="4" destOrd="0" presId="urn:microsoft.com/office/officeart/2008/layout/LinedList"/>
    <dgm:cxn modelId="{1DEBB1E0-2EFC-461B-8A4D-C34483F5C59E}" type="presParOf" srcId="{ABA31F82-DDAB-45C8-8607-BDD444AF87C9}" destId="{4FFE5168-D417-4D4C-BEC0-D6FF191E6ED8}" srcOrd="5" destOrd="0" presId="urn:microsoft.com/office/officeart/2008/layout/LinedList"/>
    <dgm:cxn modelId="{0888807F-0014-4E93-ADE3-D89D8E44532D}" type="presParOf" srcId="{4FFE5168-D417-4D4C-BEC0-D6FF191E6ED8}" destId="{3188724F-A43B-4140-9616-9451D8B19C76}" srcOrd="0" destOrd="0" presId="urn:microsoft.com/office/officeart/2008/layout/LinedList"/>
    <dgm:cxn modelId="{45F6BD00-AA72-4E93-80EC-93C80F9921E6}" type="presParOf" srcId="{4FFE5168-D417-4D4C-BEC0-D6FF191E6ED8}" destId="{61EBC343-F002-4529-BBBB-8A9196C4D6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D44E1-A34B-4E33-928E-EFF955246667}">
      <dsp:nvSpPr>
        <dsp:cNvPr id="0" name=""/>
        <dsp:cNvSpPr/>
      </dsp:nvSpPr>
      <dsp:spPr>
        <a:xfrm>
          <a:off x="0" y="2639"/>
          <a:ext cx="653819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F2707-AD80-4282-98B7-ECD101204D6B}">
      <dsp:nvSpPr>
        <dsp:cNvPr id="0" name=""/>
        <dsp:cNvSpPr/>
      </dsp:nvSpPr>
      <dsp:spPr>
        <a:xfrm>
          <a:off x="0" y="2639"/>
          <a:ext cx="6538194" cy="1800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Tromjesečni boravak u Ruandi mladoj Mostarki Moniki Milićević pogled na život je promijenio iz korijena. Da je sretna s onim što ima – naučili su je oni koji to nemaju.</a:t>
          </a:r>
          <a:endParaRPr lang="en-US" sz="2200" kern="1200" dirty="0"/>
        </a:p>
      </dsp:txBody>
      <dsp:txXfrm>
        <a:off x="0" y="2639"/>
        <a:ext cx="6538194" cy="1800405"/>
      </dsp:txXfrm>
    </dsp:sp>
    <dsp:sp modelId="{5B4850C5-C302-44A7-BDCA-707C7BEEF5BF}">
      <dsp:nvSpPr>
        <dsp:cNvPr id="0" name=""/>
        <dsp:cNvSpPr/>
      </dsp:nvSpPr>
      <dsp:spPr>
        <a:xfrm>
          <a:off x="0" y="1803044"/>
          <a:ext cx="653819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9E94F-8C1D-4EFA-A96B-586C4BEFC8C6}">
      <dsp:nvSpPr>
        <dsp:cNvPr id="0" name=""/>
        <dsp:cNvSpPr/>
      </dsp:nvSpPr>
      <dsp:spPr>
        <a:xfrm>
          <a:off x="0" y="1803044"/>
          <a:ext cx="6538194" cy="1800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“Kad odeš tamo 5.000 kilometara daleko od kuće i kad shvatiš da ljudi nemaju vodu, struju, hranu, osnovne potrepštine, djeca hodaju poderana, gola, bosa”</a:t>
          </a:r>
          <a:endParaRPr lang="en-US" sz="2200" kern="1200" dirty="0"/>
        </a:p>
      </dsp:txBody>
      <dsp:txXfrm>
        <a:off x="0" y="1803044"/>
        <a:ext cx="6538194" cy="1800405"/>
      </dsp:txXfrm>
    </dsp:sp>
    <dsp:sp modelId="{7020C4B1-BC21-47AF-A4AD-D503EC92E88E}">
      <dsp:nvSpPr>
        <dsp:cNvPr id="0" name=""/>
        <dsp:cNvSpPr/>
      </dsp:nvSpPr>
      <dsp:spPr>
        <a:xfrm>
          <a:off x="0" y="3603450"/>
          <a:ext cx="653819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8724F-A43B-4140-9616-9451D8B19C76}">
      <dsp:nvSpPr>
        <dsp:cNvPr id="0" name=""/>
        <dsp:cNvSpPr/>
      </dsp:nvSpPr>
      <dsp:spPr>
        <a:xfrm>
          <a:off x="0" y="3603450"/>
          <a:ext cx="6538194" cy="1800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Posebno</a:t>
          </a:r>
          <a:r>
            <a:rPr lang="en-US" sz="2200" b="1" kern="1200" dirty="0"/>
            <a:t> </a:t>
          </a:r>
          <a:r>
            <a:rPr lang="en-US" sz="2200" b="1" kern="1200" dirty="0" err="1"/>
            <a:t>oduševljenje</a:t>
          </a:r>
          <a:r>
            <a:rPr lang="en-US" sz="2200" b="1" kern="1200" dirty="0"/>
            <a:t> je </a:t>
          </a:r>
          <a:r>
            <a:rPr lang="en-US" sz="2200" b="1" kern="1200" dirty="0" err="1"/>
            <a:t>doživjela</a:t>
          </a:r>
          <a:r>
            <a:rPr lang="en-US" sz="2200" b="1" kern="1200" dirty="0"/>
            <a:t> </a:t>
          </a:r>
          <a:r>
            <a:rPr lang="en-US" sz="2200" b="1" kern="1200" dirty="0" err="1"/>
            <a:t>kad</a:t>
          </a:r>
          <a:r>
            <a:rPr lang="en-US" sz="2200" b="1" kern="1200" dirty="0"/>
            <a:t> je </a:t>
          </a:r>
          <a:r>
            <a:rPr lang="en-US" sz="2200" b="1" kern="1200" dirty="0" err="1"/>
            <a:t>mališanima</a:t>
          </a:r>
          <a:r>
            <a:rPr lang="en-US" sz="2200" b="1" kern="1200" dirty="0"/>
            <a:t> </a:t>
          </a:r>
          <a:r>
            <a:rPr lang="en-US" sz="2200" b="1" kern="1200" dirty="0" err="1"/>
            <a:t>donijela</a:t>
          </a:r>
          <a:r>
            <a:rPr lang="en-US" sz="2200" b="1" kern="1200" dirty="0"/>
            <a:t> </a:t>
          </a:r>
          <a:r>
            <a:rPr lang="en-US" sz="2200" b="1" kern="1200" dirty="0" err="1"/>
            <a:t>rukometne</a:t>
          </a:r>
          <a:r>
            <a:rPr lang="en-US" sz="2200" b="1" kern="1200" dirty="0"/>
            <a:t> </a:t>
          </a:r>
          <a:r>
            <a:rPr lang="en-US" sz="2200" b="1" kern="1200" dirty="0" err="1"/>
            <a:t>lopte</a:t>
          </a:r>
          <a:r>
            <a:rPr lang="en-US" sz="2200" b="1" kern="1200" dirty="0"/>
            <a:t>, </a:t>
          </a:r>
          <a:r>
            <a:rPr lang="en-US" sz="2200" b="1" kern="1200" dirty="0" err="1"/>
            <a:t>koje</a:t>
          </a:r>
          <a:r>
            <a:rPr lang="en-US" sz="2200" b="1" kern="1200" dirty="0"/>
            <a:t> </a:t>
          </a:r>
          <a:r>
            <a:rPr lang="en-US" sz="2200" b="1" kern="1200" dirty="0" err="1"/>
            <a:t>su</a:t>
          </a:r>
          <a:r>
            <a:rPr lang="en-US" sz="2200" b="1" kern="1200" dirty="0"/>
            <a:t> </a:t>
          </a:r>
          <a:r>
            <a:rPr lang="en-US" sz="2200" b="1" kern="1200" dirty="0" err="1"/>
            <a:t>tada</a:t>
          </a:r>
          <a:r>
            <a:rPr lang="en-US" sz="2200" b="1" kern="1200" dirty="0"/>
            <a:t> </a:t>
          </a:r>
          <a:r>
            <a:rPr lang="en-US" sz="2200" b="1" kern="1200" dirty="0" err="1"/>
            <a:t>prvi</a:t>
          </a:r>
          <a:r>
            <a:rPr lang="en-US" sz="2200" b="1" kern="1200" dirty="0"/>
            <a:t> put </a:t>
          </a:r>
          <a:r>
            <a:rPr lang="en-US" sz="2200" b="1" kern="1200" dirty="0" err="1"/>
            <a:t>vidjeli</a:t>
          </a:r>
          <a:r>
            <a:rPr lang="en-US" sz="2200" b="1" kern="1200" dirty="0"/>
            <a:t>. Sa </a:t>
          </a:r>
          <a:r>
            <a:rPr lang="en-US" sz="2200" b="1" kern="1200" dirty="0" err="1"/>
            <a:t>svojim</a:t>
          </a:r>
          <a:r>
            <a:rPr lang="en-US" sz="2200" b="1" kern="1200" dirty="0"/>
            <a:t> </a:t>
          </a:r>
          <a:r>
            <a:rPr lang="en-US" sz="2200" b="1" kern="1200" dirty="0" err="1"/>
            <a:t>malim</a:t>
          </a:r>
          <a:r>
            <a:rPr lang="en-US" sz="2200" b="1" kern="1200" dirty="0"/>
            <a:t> </a:t>
          </a:r>
          <a:r>
            <a:rPr lang="en-US" sz="2200" b="1" kern="1200" dirty="0" err="1"/>
            <a:t>afričkim</a:t>
          </a:r>
          <a:r>
            <a:rPr lang="en-US" sz="2200" b="1" kern="1200" dirty="0"/>
            <a:t> </a:t>
          </a:r>
          <a:r>
            <a:rPr lang="en-US" sz="2200" b="1" kern="1200" dirty="0" err="1"/>
            <a:t>prijateljima</a:t>
          </a:r>
          <a:r>
            <a:rPr lang="en-US" sz="2200" b="1" kern="1200" dirty="0"/>
            <a:t> </a:t>
          </a:r>
          <a:r>
            <a:rPr lang="en-US" sz="2200" b="1" kern="1200" dirty="0" err="1"/>
            <a:t>i</a:t>
          </a:r>
          <a:r>
            <a:rPr lang="en-US" sz="2200" b="1" kern="1200" dirty="0"/>
            <a:t> </a:t>
          </a:r>
          <a:r>
            <a:rPr lang="en-US" sz="2200" b="1" kern="1200" dirty="0" err="1"/>
            <a:t>daljnje</a:t>
          </a:r>
          <a:r>
            <a:rPr lang="en-US" sz="2200" b="1" kern="1200" dirty="0"/>
            <a:t> je u </a:t>
          </a:r>
          <a:r>
            <a:rPr lang="en-US" sz="2200" b="1" kern="1200" dirty="0" err="1"/>
            <a:t>kontaktu</a:t>
          </a:r>
          <a:r>
            <a:rPr lang="en-US" sz="2200" b="1" kern="1200" dirty="0"/>
            <a:t>. </a:t>
          </a:r>
          <a:r>
            <a:rPr lang="en-US" sz="2200" b="1" kern="1200" dirty="0" err="1"/>
            <a:t>Šalju</a:t>
          </a:r>
          <a:r>
            <a:rPr lang="en-US" sz="2200" b="1" kern="1200" dirty="0"/>
            <a:t> </a:t>
          </a:r>
          <a:r>
            <a:rPr lang="en-US" sz="2200" b="1" kern="1200" dirty="0" err="1"/>
            <a:t>joj</a:t>
          </a:r>
          <a:r>
            <a:rPr lang="en-US" sz="2200" b="1" kern="1200" dirty="0"/>
            <a:t> </a:t>
          </a:r>
          <a:r>
            <a:rPr lang="en-US" sz="2200" b="1" kern="1200" dirty="0" err="1"/>
            <a:t>videozapise</a:t>
          </a:r>
          <a:r>
            <a:rPr lang="en-US" sz="2200" b="1" kern="1200" dirty="0"/>
            <a:t> </a:t>
          </a:r>
          <a:r>
            <a:rPr lang="en-US" sz="2200" b="1" kern="1200" dirty="0" err="1"/>
            <a:t>i</a:t>
          </a:r>
          <a:r>
            <a:rPr lang="en-US" sz="2200" b="1" kern="1200" dirty="0"/>
            <a:t> </a:t>
          </a:r>
          <a:r>
            <a:rPr lang="en-US" sz="2200" b="1" kern="1200" dirty="0" err="1"/>
            <a:t>fotografije</a:t>
          </a:r>
          <a:r>
            <a:rPr lang="en-US" sz="2200" b="1" kern="1200" dirty="0"/>
            <a:t> </a:t>
          </a:r>
          <a:r>
            <a:rPr lang="en-US" sz="2200" b="1" kern="1200" dirty="0" err="1"/>
            <a:t>kako</a:t>
          </a:r>
          <a:r>
            <a:rPr lang="en-US" sz="2200" b="1" kern="1200" dirty="0"/>
            <a:t>, </a:t>
          </a:r>
          <a:r>
            <a:rPr lang="en-US" sz="2200" b="1" kern="1200" dirty="0" err="1"/>
            <a:t>nakon</a:t>
          </a:r>
          <a:r>
            <a:rPr lang="en-US" sz="2200" b="1" kern="1200" dirty="0"/>
            <a:t> </a:t>
          </a:r>
          <a:r>
            <a:rPr lang="en-US" sz="2200" b="1" kern="1200" dirty="0" err="1"/>
            <a:t>njezina</a:t>
          </a:r>
          <a:r>
            <a:rPr lang="en-US" sz="2200" b="1" kern="1200" dirty="0"/>
            <a:t> </a:t>
          </a:r>
          <a:r>
            <a:rPr lang="en-US" sz="2200" b="1" kern="1200" dirty="0" err="1"/>
            <a:t>odlaska</a:t>
          </a:r>
          <a:r>
            <a:rPr lang="en-US" sz="2200" b="1" kern="1200" dirty="0"/>
            <a:t>, </a:t>
          </a:r>
          <a:r>
            <a:rPr lang="en-US" sz="2200" b="1" kern="1200" dirty="0" err="1"/>
            <a:t>napreduju</a:t>
          </a:r>
          <a:r>
            <a:rPr lang="en-US" sz="2200" b="1" kern="1200" dirty="0"/>
            <a:t> </a:t>
          </a:r>
          <a:r>
            <a:rPr lang="en-US" sz="2200" b="1" kern="1200" dirty="0" err="1"/>
            <a:t>treninzi</a:t>
          </a:r>
          <a:r>
            <a:rPr lang="en-US" sz="2200" b="1" kern="1200" dirty="0"/>
            <a:t>.</a:t>
          </a:r>
          <a:endParaRPr lang="en-US" sz="2200" kern="1200" dirty="0"/>
        </a:p>
      </dsp:txBody>
      <dsp:txXfrm>
        <a:off x="0" y="3603450"/>
        <a:ext cx="6538194" cy="1800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smtClean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2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70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6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89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1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01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25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7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08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9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2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2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5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1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4">
            <a:extLst>
              <a:ext uri="{FF2B5EF4-FFF2-40B4-BE49-F238E27FC236}">
                <a16:creationId xmlns:a16="http://schemas.microsoft.com/office/drawing/2014/main" id="{6DF43FA8-38C4-45AB-9900-9EC53B168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83BA3B4D-83A1-4449-B7EB-22C0AEBC1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4" name="Oval 26">
              <a:extLst>
                <a:ext uri="{FF2B5EF4-FFF2-40B4-BE49-F238E27FC236}">
                  <a16:creationId xmlns:a16="http://schemas.microsoft.com/office/drawing/2014/main" id="{807C8D1D-E7A8-4E40-96CB-D37EAD8DF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7CE3635D-6C0E-4AF6-A849-738D76CEC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6" name="Oval 28">
              <a:extLst>
                <a:ext uri="{FF2B5EF4-FFF2-40B4-BE49-F238E27FC236}">
                  <a16:creationId xmlns:a16="http://schemas.microsoft.com/office/drawing/2014/main" id="{559C3FDF-43DF-4E4E-86C4-596BA6FCE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7" name="Oval 29">
              <a:extLst>
                <a:ext uri="{FF2B5EF4-FFF2-40B4-BE49-F238E27FC236}">
                  <a16:creationId xmlns:a16="http://schemas.microsoft.com/office/drawing/2014/main" id="{CBAFAE55-8355-40F4-8EA2-64649F12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8" name="Oval 30">
              <a:extLst>
                <a:ext uri="{FF2B5EF4-FFF2-40B4-BE49-F238E27FC236}">
                  <a16:creationId xmlns:a16="http://schemas.microsoft.com/office/drawing/2014/main" id="{4A36B589-6F79-4022-A257-7671D78E0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49" name="Oval 31">
              <a:extLst>
                <a:ext uri="{FF2B5EF4-FFF2-40B4-BE49-F238E27FC236}">
                  <a16:creationId xmlns:a16="http://schemas.microsoft.com/office/drawing/2014/main" id="{47282CF0-2AA6-4445-B290-4C2CCE0FF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EACF4B03-D23E-4C56-9468-E0C1710A3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51" name="Rectangle 34">
            <a:extLst>
              <a:ext uri="{FF2B5EF4-FFF2-40B4-BE49-F238E27FC236}">
                <a16:creationId xmlns:a16="http://schemas.microsoft.com/office/drawing/2014/main" id="{F96B73AD-F051-4885-A6FF-2E33DAF9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C8DE2DFB-9785-400F-B3E7-1CB7236F2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pic>
        <p:nvPicPr>
          <p:cNvPr id="8" name="Slika 7" descr="Slika na kojoj se prikazuje umjetničko djelo&#10;&#10;Opis je automatski generiran">
            <a:extLst>
              <a:ext uri="{FF2B5EF4-FFF2-40B4-BE49-F238E27FC236}">
                <a16:creationId xmlns:a16="http://schemas.microsoft.com/office/drawing/2014/main" id="{32929CD3-A1BC-DD56-0DF4-B7AB90604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28021" r="9090" b="395"/>
          <a:stretch/>
        </p:blipFill>
        <p:spPr>
          <a:xfrm>
            <a:off x="474133" y="450806"/>
            <a:ext cx="11243734" cy="590973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CE32B93-82CE-0854-9020-7879A5D0D74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10567" y="2552169"/>
            <a:ext cx="8827245" cy="11813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VOLONTERI U SPORTU</a:t>
            </a:r>
          </a:p>
        </p:txBody>
      </p:sp>
      <p:sp>
        <p:nvSpPr>
          <p:cNvPr id="53" name="Rectangle 38">
            <a:extLst>
              <a:ext uri="{FF2B5EF4-FFF2-40B4-BE49-F238E27FC236}">
                <a16:creationId xmlns:a16="http://schemas.microsoft.com/office/drawing/2014/main" id="{20B7E175-A6E0-454B-BB5F-33FE3814D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24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A4414C2-2BF2-02D6-DF23-C87F6CF3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IVANA ANČIĆ</a:t>
            </a:r>
          </a:p>
        </p:txBody>
      </p:sp>
      <p:pic>
        <p:nvPicPr>
          <p:cNvPr id="6" name="Slika 5" descr="Slika na kojoj se prikazuje Ljudsko lice, osoba, osmijeh, odijevanje&#10;&#10;Opis je automatski generiran">
            <a:extLst>
              <a:ext uri="{FF2B5EF4-FFF2-40B4-BE49-F238E27FC236}">
                <a16:creationId xmlns:a16="http://schemas.microsoft.com/office/drawing/2014/main" id="{7C803133-DB73-1E8D-307D-C9F8CF9A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4" y="2516912"/>
            <a:ext cx="402250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3442CEC-57CC-13DE-B084-1E3BBF72B852}"/>
              </a:ext>
            </a:extLst>
          </p:cNvPr>
          <p:cNvSpPr txBox="1"/>
          <p:nvPr/>
        </p:nvSpPr>
        <p:spPr>
          <a:xfrm>
            <a:off x="4761280" y="2603500"/>
            <a:ext cx="7042495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Voditeljica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UniSport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ViLA</a:t>
            </a:r>
            <a:r>
              <a:rPr lang="hr-H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koordinatorica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volontera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Hrvatskom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akademskom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sportskom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savezu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Ovaj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posao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obavljala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brojnim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sportskim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projektima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kao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što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EuroBasket 2015., Davis Cup 2016.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2017.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godine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WTA Bol Open 2017.,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Europsko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prvenstvo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rukometu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pijesku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2017., a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najveće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događanje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kojem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dala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obol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svakako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bile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Europske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sveučilišne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igre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Zagreb – Rijeka 2016.</a:t>
            </a:r>
          </a:p>
        </p:txBody>
      </p:sp>
    </p:spTree>
    <p:extLst>
      <p:ext uri="{BB962C8B-B14F-4D97-AF65-F5344CB8AC3E}">
        <p14:creationId xmlns:p14="http://schemas.microsoft.com/office/powerpoint/2010/main" val="264329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750EF4C-990E-4D92-A821-6F742977C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E1B593-017D-4CAA-9E64-92F5EF85F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2770E66-D79F-4ACD-BC33-0E7F0AA14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6AA266-8E32-41F2-9919-33D431005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4A4880-A86F-4398-AFEB-CC4A694A2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1390FC-32F5-4255-B81D-CF5B0962D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578884-2B62-4724-BFB5-9D1C15EC5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946BFE-691A-42A2-BB69-AC4A8BF45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9A446F7-DA1A-4333-A02F-32835A2DF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66E302E-B50B-46D6-9540-94BCF70B3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DA34A87-5D28-4516-B280-4F078A392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02B72A2-60A1-41E3-AD56-D2EE44156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97429F-B09A-4755-85D6-5EF9C8EC1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79C0060-574D-48A1-896F-3BFA9E1D9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2DA2D2-7E39-48E7-956A-5C5702872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8AB3D2-317E-4043-A5BE-6D078F589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BE6F4C2-B396-47DA-9B43-7CBC55B9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2099893-51D2-4FDD-A8B8-99DE6A1F9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1F2BE6F-533B-9735-00B4-CFDC07BA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8" y="1130603"/>
            <a:ext cx="3905534" cy="4596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hr-HR" sz="3200" b="1" dirty="0">
                <a:solidFill>
                  <a:srgbClr val="EBEBEB"/>
                </a:solidFill>
              </a:rPr>
              <a:t>„</a:t>
            </a:r>
            <a:r>
              <a:rPr lang="en-US" sz="3200" b="1" dirty="0">
                <a:solidFill>
                  <a:srgbClr val="EBEBEB"/>
                </a:solidFill>
                <a:effectLst/>
              </a:rPr>
              <a:t>To je </a:t>
            </a:r>
            <a:r>
              <a:rPr lang="en-US" sz="3200" b="1" dirty="0" err="1">
                <a:solidFill>
                  <a:srgbClr val="EBEBEB"/>
                </a:solidFill>
                <a:effectLst/>
              </a:rPr>
              <a:t>najljepši</a:t>
            </a:r>
            <a:r>
              <a:rPr lang="en-US" sz="3200" b="1" dirty="0">
                <a:solidFill>
                  <a:srgbClr val="EBEBEB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EBEBEB"/>
                </a:solidFill>
                <a:effectLst/>
              </a:rPr>
              <a:t>posao</a:t>
            </a:r>
            <a:r>
              <a:rPr lang="en-US" sz="3200" b="1" dirty="0">
                <a:solidFill>
                  <a:srgbClr val="EBEBEB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EBEBEB"/>
                </a:solidFill>
                <a:effectLst/>
              </a:rPr>
              <a:t>na</a:t>
            </a:r>
            <a:r>
              <a:rPr lang="en-US" sz="3200" b="1" dirty="0">
                <a:solidFill>
                  <a:srgbClr val="EBEBEB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EBEBEB"/>
                </a:solidFill>
                <a:effectLst/>
              </a:rPr>
              <a:t>svijetu</a:t>
            </a:r>
            <a:r>
              <a:rPr lang="hr-HR" sz="3200" b="1" dirty="0">
                <a:solidFill>
                  <a:srgbClr val="EBEBEB"/>
                </a:solidFill>
              </a:rPr>
              <a:t>”</a:t>
            </a:r>
            <a:r>
              <a:rPr lang="en-US" sz="3200" b="1" dirty="0">
                <a:solidFill>
                  <a:srgbClr val="EBEBEB"/>
                </a:solidFill>
                <a:effectLst/>
              </a:rPr>
              <a:t>, I. </a:t>
            </a:r>
            <a:r>
              <a:rPr lang="en-US" sz="3200" b="1" dirty="0" err="1">
                <a:solidFill>
                  <a:srgbClr val="EBEBEB"/>
                </a:solidFill>
                <a:effectLst/>
              </a:rPr>
              <a:t>Ančić</a:t>
            </a:r>
            <a:br>
              <a:rPr lang="en-US" sz="3200" dirty="0">
                <a:solidFill>
                  <a:srgbClr val="EBEBEB"/>
                </a:solidFill>
                <a:effectLst/>
              </a:rPr>
            </a:br>
            <a:endParaRPr lang="en-US" sz="3200" dirty="0">
              <a:solidFill>
                <a:srgbClr val="EBEBEB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8FC763F-D483-0BD7-BEEA-2152D54203AA}"/>
              </a:ext>
            </a:extLst>
          </p:cNvPr>
          <p:cNvSpPr txBox="1"/>
          <p:nvPr/>
        </p:nvSpPr>
        <p:spPr>
          <a:xfrm>
            <a:off x="5107055" y="583952"/>
            <a:ext cx="6660815" cy="5765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Volonteri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imaju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različite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motivacije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od toga da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taj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način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žele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upoznati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poznate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osobe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sportaše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do toga da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žele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upoznati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ljude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kojima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žive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istom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gradu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Njoj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osobno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jedna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od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boljih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priča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koju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čula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o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motivaciji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jest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jednog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petnaestogodišnjeg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mladića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koji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volontirao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Eurobasketu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724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F80F4AB-DEEF-28A0-E2FF-4B8A8E372F7B}"/>
              </a:ext>
            </a:extLst>
          </p:cNvPr>
          <p:cNvSpPr txBox="1"/>
          <p:nvPr/>
        </p:nvSpPr>
        <p:spPr>
          <a:xfrm>
            <a:off x="1154954" y="1143001"/>
            <a:ext cx="9968658" cy="466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hr-HR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Htio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je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upoznati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hrvatske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reprezentativce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, 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nikad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prije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nije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mu se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pružila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takva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prilika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.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Javio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se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naš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poziv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za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volontiranje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zamolio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ako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on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može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biti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onaj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dečko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koji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briše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pod,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samo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da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bude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što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je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moguće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bliže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njima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.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Naravno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da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nam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to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nije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bio problem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tako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je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prošla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već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četvrta-peta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utakmica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, 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njega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su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naši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sportaši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pozvali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da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im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on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dodaje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loptu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za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zagrijavanje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.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Poslije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nam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je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poslao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mail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zahvale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da mu je to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iskustvo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koje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nikad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neće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zaboraviti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.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Mogao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je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upoznati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sve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naše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sportaše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,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što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mu je bio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sjajan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doživljaj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,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prisjeća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 se Ivana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Aničić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</a:rPr>
              <a:t>.</a:t>
            </a:r>
            <a:endParaRPr lang="en-US" sz="2800" b="1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76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2B4FA-3527-CD7D-5D84-14B804D4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914" y="1019040"/>
            <a:ext cx="8761413" cy="728480"/>
          </a:xfrm>
        </p:spPr>
        <p:txBody>
          <a:bodyPr/>
          <a:lstStyle/>
          <a:p>
            <a:pPr algn="ctr"/>
            <a:r>
              <a:rPr lang="hr-HR" b="1" dirty="0"/>
              <a:t>POSLOVI I ZADAĆE VOLONTERA NA SPORTSKIM NATJECANJIMA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6CB7203-9F11-74C8-EFBF-3B797788C4F5}"/>
              </a:ext>
            </a:extLst>
          </p:cNvPr>
          <p:cNvSpPr txBox="1"/>
          <p:nvPr/>
        </p:nvSpPr>
        <p:spPr>
          <a:xfrm>
            <a:off x="711200" y="2275840"/>
            <a:ext cx="111455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- priprema prostora, opreme i rekvizita za natjecanje</a:t>
            </a:r>
          </a:p>
          <a:p>
            <a:endParaRPr lang="hr-HR" sz="2200" b="1" dirty="0"/>
          </a:p>
          <a:p>
            <a:r>
              <a:rPr lang="hr-HR" sz="2200" b="1" dirty="0"/>
              <a:t>- doček sudionika </a:t>
            </a:r>
          </a:p>
          <a:p>
            <a:endParaRPr lang="hr-HR" sz="2200" b="1" dirty="0"/>
          </a:p>
          <a:p>
            <a:r>
              <a:rPr lang="hr-HR" sz="2200" b="1" dirty="0"/>
              <a:t>- akreditiranje, fotografiranje, rad na info pultu</a:t>
            </a:r>
          </a:p>
          <a:p>
            <a:endParaRPr lang="hr-HR" sz="2200" b="1" dirty="0"/>
          </a:p>
          <a:p>
            <a:r>
              <a:rPr lang="hr-HR" sz="2200" b="1" dirty="0"/>
              <a:t>- pisanje vijesti na društvenim mrežama</a:t>
            </a:r>
          </a:p>
          <a:p>
            <a:r>
              <a:rPr lang="hr-HR" sz="2200" b="1" dirty="0"/>
              <a:t> </a:t>
            </a:r>
          </a:p>
          <a:p>
            <a:r>
              <a:rPr lang="hr-HR" sz="2200" b="1" dirty="0"/>
              <a:t>- pomaganje organizatoru u pripremi i obradi rezultata natjecanja</a:t>
            </a:r>
          </a:p>
          <a:p>
            <a:endParaRPr lang="hr-HR" sz="2200" b="1" dirty="0"/>
          </a:p>
          <a:p>
            <a:r>
              <a:rPr lang="hr-HR" sz="2200" b="1" dirty="0"/>
              <a:t>- aktivnosti na svečanostima natjecanja</a:t>
            </a:r>
          </a:p>
          <a:p>
            <a:r>
              <a:rPr lang="hr-HR" sz="2200" b="1" dirty="0"/>
              <a:t> </a:t>
            </a:r>
          </a:p>
          <a:p>
            <a:r>
              <a:rPr lang="hr-HR" sz="2200" b="1" dirty="0"/>
              <a:t>- raspremanje opreme i rekvizita, hotela i sportskih dvorana </a:t>
            </a:r>
          </a:p>
          <a:p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396472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osoba, čovjek, stol&#10;&#10;Opis je automatski generiran">
            <a:extLst>
              <a:ext uri="{FF2B5EF4-FFF2-40B4-BE49-F238E27FC236}">
                <a16:creationId xmlns:a16="http://schemas.microsoft.com/office/drawing/2014/main" id="{9E7B9CAF-13D5-15FD-DC8C-4C026CC9B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9" b="134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mijeh, osoba, odijevanje, maskota&#10;&#10;Opis je automatski generiran">
            <a:extLst>
              <a:ext uri="{FF2B5EF4-FFF2-40B4-BE49-F238E27FC236}">
                <a16:creationId xmlns:a16="http://schemas.microsoft.com/office/drawing/2014/main" id="{25B183C1-7886-27DF-17D9-66A103B80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7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Ljudsko lice, odijevanje, vanjski&#10;&#10;Opis je automatski generiran">
            <a:extLst>
              <a:ext uri="{FF2B5EF4-FFF2-40B4-BE49-F238E27FC236}">
                <a16:creationId xmlns:a16="http://schemas.microsoft.com/office/drawing/2014/main" id="{40FED351-52F0-B5BC-FA59-E5F166009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vanjski, osoba, odijevanje&#10;&#10;Opis je automatski generiran">
            <a:extLst>
              <a:ext uri="{FF2B5EF4-FFF2-40B4-BE49-F238E27FC236}">
                <a16:creationId xmlns:a16="http://schemas.microsoft.com/office/drawing/2014/main" id="{ED75569D-F985-EFB5-A0D3-45124C506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40" b="39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61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DF43FA8-38C4-45AB-9900-9EC53B168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BA3B4D-83A1-4449-B7EB-22C0AEBC1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7C8D1D-E7A8-4E40-96CB-D37EAD8DF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CE3635D-6C0E-4AF6-A849-738D76CEC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9C3FDF-43DF-4E4E-86C4-596BA6FCE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BAFAE55-8355-40F4-8EA2-64649F12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36B589-6F79-4022-A257-7671D78E0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7282CF0-2AA6-4445-B290-4C2CCE0FF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ACF4B03-D23E-4C56-9468-E0C1710A3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96B73AD-F051-4885-A6FF-2E33DAF9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C8DE2DFB-9785-400F-B3E7-1CB7236F2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pic>
        <p:nvPicPr>
          <p:cNvPr id="4" name="Slika 3" descr="Slika na kojoj se prikazuje svjetlo, snimka zaslona, srce&#10;&#10;Opis je automatski generiran">
            <a:extLst>
              <a:ext uri="{FF2B5EF4-FFF2-40B4-BE49-F238E27FC236}">
                <a16:creationId xmlns:a16="http://schemas.microsoft.com/office/drawing/2014/main" id="{90CED44F-1AD0-1CB8-DCB1-B8BA97EDC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507" t="20707" r="-1" b="1737"/>
          <a:stretch/>
        </p:blipFill>
        <p:spPr>
          <a:xfrm>
            <a:off x="474133" y="475488"/>
            <a:ext cx="11243734" cy="590973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27CF9E0-E499-2483-B66F-4C213F1F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67" y="2135187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SPORTAŠI VELIKOG SRCA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B7E175-A6E0-454B-BB5F-33FE3814D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403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B2A56B-11BA-13A3-2727-42F06734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DAMJAN PETERLIN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A9FFCFB-1A98-296D-1A89-08B9DD2EF34B}"/>
              </a:ext>
            </a:extLst>
          </p:cNvPr>
          <p:cNvSpPr txBox="1"/>
          <p:nvPr/>
        </p:nvSpPr>
        <p:spPr>
          <a:xfrm>
            <a:off x="990600" y="2768600"/>
            <a:ext cx="103801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Uspješan hrvatski teniski trener, komunikolog i humanitarac koji nakon gotovo 300 dana koje provodi na putovanjima za odmor izabere volontiranje u Tanzaniji.</a:t>
            </a:r>
          </a:p>
          <a:p>
            <a:endParaRPr lang="hr-HR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nekolicinom mladih ljudi iz Hrvatske proveo je nekoliko tjedana u Tanzaniji, pomagao u radu s djecom i organizaciji svakodnevnog života, malo se igrao s njima - da, i elementarni tenis („ipak sam tenisač”) - i bilo mu je to i lijepo i korisno iskustvo.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2300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55CBA1E-8708-7BE7-1E29-AB9B1ED0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VOLONTIRANJE</a:t>
            </a:r>
          </a:p>
        </p:txBody>
      </p:sp>
      <p:pic>
        <p:nvPicPr>
          <p:cNvPr id="5" name="Slika 4" descr="Slika na kojoj se prikazuje krug, grafika, Font, dizajn&#10;&#10;Opis je automatski generiran">
            <a:extLst>
              <a:ext uri="{FF2B5EF4-FFF2-40B4-BE49-F238E27FC236}">
                <a16:creationId xmlns:a16="http://schemas.microsoft.com/office/drawing/2014/main" id="{2153BF71-CCFE-1718-C382-C9FF9D7F6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1" y="2481228"/>
            <a:ext cx="4097498" cy="3837445"/>
          </a:xfrm>
          <a:prstGeom prst="roundRect">
            <a:avLst>
              <a:gd name="adj" fmla="val 2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AFB45E1-1D39-15DC-293E-C336DE9DF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7785" y="2603500"/>
            <a:ext cx="6354709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hr-HR" sz="2400" b="1" dirty="0"/>
              <a:t> </a:t>
            </a:r>
            <a:r>
              <a:rPr lang="en-US" sz="2600" b="1" dirty="0" err="1"/>
              <a:t>dobrovoljno</a:t>
            </a:r>
            <a:r>
              <a:rPr lang="en-US" sz="2600" b="1" dirty="0"/>
              <a:t> </a:t>
            </a:r>
            <a:r>
              <a:rPr lang="en-US" sz="2600" b="1" dirty="0" err="1"/>
              <a:t>ulaganje</a:t>
            </a:r>
            <a:r>
              <a:rPr lang="en-US" sz="2600" b="1" dirty="0"/>
              <a:t> </a:t>
            </a:r>
            <a:r>
              <a:rPr lang="en-US" sz="2600" b="1" dirty="0" err="1"/>
              <a:t>osobnog</a:t>
            </a:r>
            <a:r>
              <a:rPr lang="en-US" sz="2600" b="1" dirty="0"/>
              <a:t> </a:t>
            </a:r>
            <a:r>
              <a:rPr lang="en-US" sz="2600" b="1" dirty="0" err="1"/>
              <a:t>vremena</a:t>
            </a:r>
            <a:r>
              <a:rPr lang="en-US" sz="2600" b="1" dirty="0"/>
              <a:t>, </a:t>
            </a:r>
            <a:r>
              <a:rPr lang="en-US" sz="2600" b="1" dirty="0" err="1"/>
              <a:t>truda</a:t>
            </a:r>
            <a:r>
              <a:rPr lang="en-US" sz="2600" b="1" dirty="0"/>
              <a:t>, </a:t>
            </a:r>
            <a:r>
              <a:rPr lang="en-US" sz="2600" b="1" dirty="0" err="1"/>
              <a:t>znanja</a:t>
            </a:r>
            <a:r>
              <a:rPr lang="en-US" sz="2600" b="1" dirty="0"/>
              <a:t> 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vještina</a:t>
            </a:r>
            <a:r>
              <a:rPr lang="en-US" sz="2600" b="1" dirty="0"/>
              <a:t> za </a:t>
            </a:r>
            <a:r>
              <a:rPr lang="en-US" sz="2600" b="1" dirty="0" err="1"/>
              <a:t>dobrobit</a:t>
            </a:r>
            <a:r>
              <a:rPr lang="en-US" sz="2600" b="1" dirty="0"/>
              <a:t> </a:t>
            </a:r>
            <a:r>
              <a:rPr lang="en-US" sz="2600" b="1" dirty="0" err="1"/>
              <a:t>druge</a:t>
            </a:r>
            <a:r>
              <a:rPr lang="en-US" sz="2600" b="1" dirty="0"/>
              <a:t> </a:t>
            </a:r>
            <a:r>
              <a:rPr lang="en-US" sz="2600" b="1" dirty="0" err="1"/>
              <a:t>osobe</a:t>
            </a:r>
            <a:r>
              <a:rPr lang="en-US" sz="2600" b="1" dirty="0"/>
              <a:t> </a:t>
            </a:r>
            <a:r>
              <a:rPr lang="en-US" sz="2600" b="1" dirty="0" err="1"/>
              <a:t>ili</a:t>
            </a:r>
            <a:r>
              <a:rPr lang="en-US" sz="2600" b="1" dirty="0"/>
              <a:t> za </a:t>
            </a:r>
            <a:r>
              <a:rPr lang="en-US" sz="2600" b="1" dirty="0" err="1"/>
              <a:t>opću</a:t>
            </a:r>
            <a:r>
              <a:rPr lang="en-US" sz="2600" b="1" dirty="0"/>
              <a:t> </a:t>
            </a:r>
            <a:r>
              <a:rPr lang="en-US" sz="2600" b="1" dirty="0" err="1"/>
              <a:t>dobrobit</a:t>
            </a:r>
            <a:r>
              <a:rPr lang="en-US" sz="2600" b="1" dirty="0"/>
              <a:t> bez </a:t>
            </a:r>
            <a:r>
              <a:rPr lang="en-US" sz="2600" b="1" dirty="0" err="1"/>
              <a:t>potraživanja</a:t>
            </a:r>
            <a:r>
              <a:rPr lang="en-US" sz="2600" b="1" dirty="0"/>
              <a:t> </a:t>
            </a:r>
            <a:r>
              <a:rPr lang="en-US" sz="2600" b="1" dirty="0" err="1"/>
              <a:t>imovinske</a:t>
            </a:r>
            <a:r>
              <a:rPr lang="en-US" sz="2600" b="1" dirty="0"/>
              <a:t> </a:t>
            </a:r>
            <a:r>
              <a:rPr lang="en-US" sz="2600" b="1" dirty="0" err="1"/>
              <a:t>koristi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253917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Damjan PeterlinSlika na kojoj se prikazuje odijevanje, osoba, nebo, vanjski">
            <a:extLst>
              <a:ext uri="{FF2B5EF4-FFF2-40B4-BE49-F238E27FC236}">
                <a16:creationId xmlns:a16="http://schemas.microsoft.com/office/drawing/2014/main" id="{8FBC4ED6-E74D-33CD-36A7-05C8E51E5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51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750EF4C-990E-4D92-A821-6F742977C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E1B593-017D-4CAA-9E64-92F5EF85F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770E66-D79F-4ACD-BC33-0E7F0AA14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6AA266-8E32-41F2-9919-33D431005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4A4880-A86F-4398-AFEB-CC4A694A2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1390FC-32F5-4255-B81D-CF5B0962D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578884-2B62-4724-BFB5-9D1C15EC5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946BFE-691A-42A2-BB69-AC4A8BF45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9A446F7-DA1A-4333-A02F-32835A2DF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66E302E-B50B-46D6-9540-94BCF70B3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A34A87-5D28-4516-B280-4F078A392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02B72A2-60A1-41E3-AD56-D2EE44156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3B918C-605E-4767-B8B8-07EE8E51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A15320-BE68-4368-9AEC-EB121AA1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97429F-B09A-4755-85D6-5EF9C8EC1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9C0060-574D-48A1-896F-3BFA9E1D9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42DA2D2-7E39-48E7-956A-5C5702872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8AB3D2-317E-4043-A5BE-6D078F589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BE6F4C2-B396-47DA-9B43-7CBC55B9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2099893-51D2-4FDD-A8B8-99DE6A1F9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B387B19-E01F-4F0A-A984-04315236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94735CE-14A3-4759-8BDD-55844E0DA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D1763A-E8CE-4920-B58C-F41A62C86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3C445311-D23D-4257-8441-7D9AE2DD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TekstniOkvir 1">
            <a:extLst>
              <a:ext uri="{FF2B5EF4-FFF2-40B4-BE49-F238E27FC236}">
                <a16:creationId xmlns:a16="http://schemas.microsoft.com/office/drawing/2014/main" id="{B6F6AB03-59F7-D962-2A91-B54F3F011F55}"/>
              </a:ext>
            </a:extLst>
          </p:cNvPr>
          <p:cNvSpPr txBox="1"/>
          <p:nvPr/>
        </p:nvSpPr>
        <p:spPr>
          <a:xfrm>
            <a:off x="5049520" y="437513"/>
            <a:ext cx="6682973" cy="5954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„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Kada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gledam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svijet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najboljih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tenisača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ali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ostalih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sportaša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život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kakav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odvija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mjestima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koja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sam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posjetio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Tanzaniji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onda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ne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možemo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uopće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razgovarati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o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istome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svijetu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Boravak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Africi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otvorio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mi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oči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stvari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poput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uspjeha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karijeri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velikih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novčanih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nagrada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luksuznog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života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-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nisu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najvažnije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Mnogo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važnije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biti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sretan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mjestu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kojem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trenutno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nalaziš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daješ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sve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od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sebe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sredinu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kojoj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nalaziš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učiniš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boljim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kvalitetnijim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mjestom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za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život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 Sebi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drugima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92862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D597D57-4B07-2E7E-A756-0FF6AF03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MONIKA MILIČEVIĆ</a:t>
            </a:r>
          </a:p>
        </p:txBody>
      </p:sp>
      <p:pic>
        <p:nvPicPr>
          <p:cNvPr id="5" name="Slika 4" descr="Slika na kojoj se prikazuje osoba, Ljudsko lice, osmijeh, odijevanje&#10;&#10;Opis je automatski generiran">
            <a:extLst>
              <a:ext uri="{FF2B5EF4-FFF2-40B4-BE49-F238E27FC236}">
                <a16:creationId xmlns:a16="http://schemas.microsoft.com/office/drawing/2014/main" id="{C5415A40-F815-CC92-E7D6-08345EE99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6" r="-3" b="22190"/>
          <a:stretch/>
        </p:blipFill>
        <p:spPr>
          <a:xfrm>
            <a:off x="1151467" y="2775951"/>
            <a:ext cx="3031901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320FE3D-5A5B-C106-A876-A5D4F55AEA54}"/>
              </a:ext>
            </a:extLst>
          </p:cNvPr>
          <p:cNvSpPr txBox="1"/>
          <p:nvPr/>
        </p:nvSpPr>
        <p:spPr>
          <a:xfrm>
            <a:off x="4641336" y="2603500"/>
            <a:ext cx="6551597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Ova 23-godišnja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rukometna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trenerica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iz Mostara,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nedavno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vratila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Ruande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kojoj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provela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tri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mjeseca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Tamo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odvela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želja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volontiranjem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Ruande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točnije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mjesta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Kiwumu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nauči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osnovama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rukometa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451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odijevanje, osoba, obuća, osmijeh&#10;&#10;Opis je automatski generiran">
            <a:extLst>
              <a:ext uri="{FF2B5EF4-FFF2-40B4-BE49-F238E27FC236}">
                <a16:creationId xmlns:a16="http://schemas.microsoft.com/office/drawing/2014/main" id="{226D2719-ED92-16D0-8A45-3C29A179D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910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Slika 3" descr="Slika na kojoj se prikazuje osoba, odijevanje, Ljudsko lice, osmijeh&#10;&#10;Opis je automatski generiran">
            <a:extLst>
              <a:ext uri="{FF2B5EF4-FFF2-40B4-BE49-F238E27FC236}">
                <a16:creationId xmlns:a16="http://schemas.microsoft.com/office/drawing/2014/main" id="{E2977C77-7A14-D5E7-B30A-D06CE3F39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56" r="-2" b="8490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Slika 8" descr="Slika na kojoj se prikazuje odijevanje, dijete koje je tek prohodalo, Ljudsko lice, osoba&#10;&#10;Opis je automatski generiran">
            <a:extLst>
              <a:ext uri="{FF2B5EF4-FFF2-40B4-BE49-F238E27FC236}">
                <a16:creationId xmlns:a16="http://schemas.microsoft.com/office/drawing/2014/main" id="{F6E15EB5-A8D8-B5B3-9EE2-EF5017277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0" r="16841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ekstniOkvir 1">
            <a:extLst>
              <a:ext uri="{FF2B5EF4-FFF2-40B4-BE49-F238E27FC236}">
                <a16:creationId xmlns:a16="http://schemas.microsoft.com/office/drawing/2014/main" id="{36CC7E73-BEC2-993E-4AA8-6FFDF25E4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251709"/>
              </p:ext>
            </p:extLst>
          </p:nvPr>
        </p:nvGraphicFramePr>
        <p:xfrm>
          <a:off x="5124496" y="464460"/>
          <a:ext cx="6538194" cy="5406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 descr="Slika na kojoj se prikazuje osoba, Ljudsko lice, lopta, odijevanje&#10;&#10;Opis je automatski generiran">
            <a:extLst>
              <a:ext uri="{FF2B5EF4-FFF2-40B4-BE49-F238E27FC236}">
                <a16:creationId xmlns:a16="http://schemas.microsoft.com/office/drawing/2014/main" id="{5BFCD4B2-C83C-6069-D6EF-FC4E6CBB3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40" y="1232534"/>
            <a:ext cx="4196080" cy="382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89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BA7E90-F348-1D3C-4E72-A5FDEA2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63416"/>
            <a:ext cx="9604486" cy="1379755"/>
          </a:xfrm>
        </p:spPr>
        <p:txBody>
          <a:bodyPr/>
          <a:lstStyle/>
          <a:p>
            <a:pPr algn="ctr"/>
            <a:r>
              <a:rPr lang="hr-HR" sz="3600" b="1" dirty="0"/>
              <a:t>Selo u Africi dobilo dresove Hajduka: </a:t>
            </a:r>
            <a:br>
              <a:rPr lang="hr-HR" sz="3600" b="1" dirty="0"/>
            </a:br>
            <a:r>
              <a:rPr lang="hr-HR" sz="3600" b="1" dirty="0"/>
              <a:t>„Sad se tamo viče Livaja, a ne Messi”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3FD8521-6CC6-80FB-A2BA-E62268477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9888966" cy="2476500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/>
              <a:t>Iris Rajčić, supruga Marka Livaje u Hajdukove je dresove odjenula cijelo selo u Gani. “Nema više deranja Messi kad se da gol, sada se viče Livaja!”</a:t>
            </a:r>
          </a:p>
        </p:txBody>
      </p:sp>
    </p:spTree>
    <p:extLst>
      <p:ext uri="{BB962C8B-B14F-4D97-AF65-F5344CB8AC3E}">
        <p14:creationId xmlns:p14="http://schemas.microsoft.com/office/powerpoint/2010/main" val="1329965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2F25159-47A9-44F7-B312-6E26A06E3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FBE8CE-F048-4375-81F2-39C22C968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B552D9-BE6A-4858-B352-6E2EF9F00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BFD0D-DC53-4A48-88D5-3846F85D2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52FC2CF-5CFE-40D3-9DC7-6D6A35C0F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2E8880-2AF6-4F43-841B-53A06EF7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C0C724-AECC-440E-BD64-DC7847013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935FF3-0509-47A8-ACC5-5AF1D7D4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C58A8F7-9168-43B9-B34F-CEDE9D090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1CC479C-BBB9-4C73-BCC7-5B28F7A7D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0645D5A-C4C0-4DA7-AF04-069F6B5A5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D373F68-6A63-4656-B096-BD0B40761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7DB7BD-DE1A-4B9B-ABED-713D20FC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C1ABCC-0C17-410C-8FFB-A1FAF7F3E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8BB1984-8C70-427F-8C07-42BB70B5B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FBFFB4-8FE2-490E-B149-843645F9B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FF157A5-E00A-463E-B8C1-540B28B0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912D45-865E-499D-82DD-0C5B0BB7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99468C92-45E9-4ADF-BAEE-21642A4C6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56397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29392CE4-0B4D-4F6A-8BDE-437332989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475080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684B706-D543-43E5-9863-D1FC6B4F8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TekstniOkvir 1">
            <a:extLst>
              <a:ext uri="{FF2B5EF4-FFF2-40B4-BE49-F238E27FC236}">
                <a16:creationId xmlns:a16="http://schemas.microsoft.com/office/drawing/2014/main" id="{7D5D7252-2F20-CB23-D11E-257FD1A2E9AD}"/>
              </a:ext>
            </a:extLst>
          </p:cNvPr>
          <p:cNvSpPr txBox="1"/>
          <p:nvPr/>
        </p:nvSpPr>
        <p:spPr>
          <a:xfrm>
            <a:off x="630525" y="1531920"/>
            <a:ext cx="6209299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Iris je </a:t>
            </a:r>
            <a:r>
              <a:rPr lang="en-US" sz="2000" b="1" dirty="0" err="1">
                <a:solidFill>
                  <a:schemeClr val="bg1"/>
                </a:solidFill>
              </a:rPr>
              <a:t>ovu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akciju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provela</a:t>
            </a:r>
            <a:r>
              <a:rPr lang="en-US" sz="2000" b="1" dirty="0">
                <a:solidFill>
                  <a:schemeClr val="bg1"/>
                </a:solidFill>
              </a:rPr>
              <a:t> s </a:t>
            </a:r>
            <a:r>
              <a:rPr lang="en-US" sz="2000" b="1" dirty="0" err="1">
                <a:solidFill>
                  <a:schemeClr val="bg1"/>
                </a:solidFill>
              </a:rPr>
              <a:t>prijateljem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Grgom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Paraćem</a:t>
            </a:r>
            <a:r>
              <a:rPr lang="en-US" sz="2000" b="1" dirty="0">
                <a:solidFill>
                  <a:schemeClr val="bg1"/>
                </a:solidFill>
              </a:rPr>
              <a:t> koji je </a:t>
            </a:r>
            <a:r>
              <a:rPr lang="en-US" sz="2000" b="1" dirty="0" err="1">
                <a:solidFill>
                  <a:schemeClr val="bg1"/>
                </a:solidFill>
              </a:rPr>
              <a:t>tamo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misiji</a:t>
            </a:r>
            <a:r>
              <a:rPr lang="en-US" sz="2000" b="1" dirty="0">
                <a:solidFill>
                  <a:schemeClr val="bg1"/>
                </a:solidFill>
              </a:rPr>
              <a:t>. On </a:t>
            </a:r>
            <a:r>
              <a:rPr lang="en-US" sz="2000" b="1" dirty="0" err="1">
                <a:solidFill>
                  <a:schemeClr val="bg1"/>
                </a:solidFill>
              </a:rPr>
              <a:t>joj</a:t>
            </a:r>
            <a:r>
              <a:rPr lang="en-US" sz="2000" b="1" dirty="0">
                <a:solidFill>
                  <a:schemeClr val="bg1"/>
                </a:solidFill>
              </a:rPr>
              <a:t> je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rekao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kako</a:t>
            </a:r>
            <a:r>
              <a:rPr lang="en-US" sz="2000" b="1" dirty="0">
                <a:solidFill>
                  <a:schemeClr val="bg1"/>
                </a:solidFill>
              </a:rPr>
              <a:t> je </a:t>
            </a:r>
            <a:r>
              <a:rPr lang="en-US" sz="2000" b="1" dirty="0" err="1">
                <a:solidFill>
                  <a:schemeClr val="bg1"/>
                </a:solidFill>
              </a:rPr>
              <a:t>tamo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nogomet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iznimno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popularan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kako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strast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prema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ovoj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igri</a:t>
            </a:r>
            <a:r>
              <a:rPr lang="en-US" sz="2000" b="1" dirty="0">
                <a:solidFill>
                  <a:schemeClr val="bg1"/>
                </a:solidFill>
              </a:rPr>
              <a:t> ne </a:t>
            </a:r>
            <a:r>
              <a:rPr lang="en-US" sz="2000" b="1" dirty="0" err="1">
                <a:solidFill>
                  <a:schemeClr val="bg1"/>
                </a:solidFill>
              </a:rPr>
              <a:t>jenjava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usprkos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neimaštini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siromaštvu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koje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tamo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vlada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Nemaju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ništa</a:t>
            </a:r>
            <a:r>
              <a:rPr lang="en-US" sz="2000" b="1" dirty="0">
                <a:solidFill>
                  <a:schemeClr val="bg1"/>
                </a:solidFill>
              </a:rPr>
              <a:t>, a, </a:t>
            </a:r>
            <a:r>
              <a:rPr lang="en-US" sz="2000" b="1" dirty="0" err="1">
                <a:solidFill>
                  <a:schemeClr val="bg1"/>
                </a:solidFill>
              </a:rPr>
              <a:t>kaže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Grgo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svakog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kilometra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naiđe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nogometno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igralište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Nekad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pravo</a:t>
            </a:r>
            <a:r>
              <a:rPr lang="en-US" sz="2000" b="1" dirty="0">
                <a:solidFill>
                  <a:schemeClr val="bg1"/>
                </a:solidFill>
              </a:rPr>
              <a:t>, a </a:t>
            </a:r>
            <a:r>
              <a:rPr lang="en-US" sz="2000" b="1" dirty="0" err="1">
                <a:solidFill>
                  <a:schemeClr val="bg1"/>
                </a:solidFill>
              </a:rPr>
              <a:t>nekad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improvizirano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Ako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nema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prave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branke</a:t>
            </a:r>
            <a:r>
              <a:rPr lang="en-US" sz="2000" b="1" dirty="0">
                <a:solidFill>
                  <a:schemeClr val="bg1"/>
                </a:solidFill>
              </a:rPr>
              <a:t>, stave </a:t>
            </a:r>
            <a:r>
              <a:rPr lang="en-US" sz="2000" b="1" dirty="0" err="1">
                <a:solidFill>
                  <a:schemeClr val="bg1"/>
                </a:solidFill>
              </a:rPr>
              <a:t>štapove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livadu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igraju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Dišu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žive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nogomet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Dajte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loptu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riješili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ste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sve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njihove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probleme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Svake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godine</a:t>
            </a:r>
            <a:r>
              <a:rPr lang="en-US" sz="2000" b="1" dirty="0">
                <a:solidFill>
                  <a:schemeClr val="bg1"/>
                </a:solidFill>
              </a:rPr>
              <a:t> se </a:t>
            </a:r>
            <a:r>
              <a:rPr lang="en-US" sz="2000" b="1" dirty="0" err="1">
                <a:solidFill>
                  <a:schemeClr val="bg1"/>
                </a:solidFill>
              </a:rPr>
              <a:t>organizira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nogometni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turnir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između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cijele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regije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to je </a:t>
            </a:r>
            <a:r>
              <a:rPr lang="en-US" sz="2000" b="1" dirty="0" err="1">
                <a:solidFill>
                  <a:schemeClr val="bg1"/>
                </a:solidFill>
              </a:rPr>
              <a:t>veliki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događaj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proslava</a:t>
            </a:r>
            <a:r>
              <a:rPr lang="en-US" sz="2000" b="1" dirty="0">
                <a:solidFill>
                  <a:schemeClr val="bg1"/>
                </a:solidFill>
              </a:rPr>
              <a:t> u </a:t>
            </a:r>
            <a:r>
              <a:rPr lang="en-US" sz="2000" b="1" dirty="0" err="1">
                <a:solidFill>
                  <a:schemeClr val="bg1"/>
                </a:solidFill>
              </a:rPr>
              <a:t>gradu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Slika 3" descr="Slika na kojoj se prikazuje vanjski, trava, osoba, polje&#10;&#10;Opis je automatski generiran">
            <a:extLst>
              <a:ext uri="{FF2B5EF4-FFF2-40B4-BE49-F238E27FC236}">
                <a16:creationId xmlns:a16="http://schemas.microsoft.com/office/drawing/2014/main" id="{ED852BB8-17B5-29DF-61C6-4FEA7E704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42" y="1274439"/>
            <a:ext cx="4002201" cy="432670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2389038-1ADC-4D42-8C96-7433ADCAE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1418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 descr="Slika na kojoj se prikazuje osoba, vanjski, odijevanje, dječak&#10;&#10;Opis je automatski generiran">
            <a:extLst>
              <a:ext uri="{FF2B5EF4-FFF2-40B4-BE49-F238E27FC236}">
                <a16:creationId xmlns:a16="http://schemas.microsoft.com/office/drawing/2014/main" id="{670BC5B9-C8FD-A869-02C3-33E5F39F0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437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Slika 6" descr="Slika na kojoj se prikazuje vanjski, drvo, odijevanje, osoba&#10;&#10;Opis je automatski generiran">
            <a:extLst>
              <a:ext uri="{FF2B5EF4-FFF2-40B4-BE49-F238E27FC236}">
                <a16:creationId xmlns:a16="http://schemas.microsoft.com/office/drawing/2014/main" id="{3C5A28FD-C577-11B0-928D-B5619D8A7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33" r="-1" b="2046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Slika 4" descr="Slika na kojoj se prikazuje osoba, vanjski, obuća, odijevanje&#10;&#10;Opis je automatski generiran">
            <a:extLst>
              <a:ext uri="{FF2B5EF4-FFF2-40B4-BE49-F238E27FC236}">
                <a16:creationId xmlns:a16="http://schemas.microsoft.com/office/drawing/2014/main" id="{CD056C95-7268-14FA-431F-9ADE57753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27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32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FD42B4-3F6A-5A7F-0123-19CEB784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SPORTAŠI HUMANITARCI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4E1D2F8-5D0E-5739-3A99-C4BD877D4D78}"/>
              </a:ext>
            </a:extLst>
          </p:cNvPr>
          <p:cNvSpPr txBox="1"/>
          <p:nvPr/>
        </p:nvSpPr>
        <p:spPr>
          <a:xfrm>
            <a:off x="968688" y="3014692"/>
            <a:ext cx="104782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Sportaši, ljudi kojima često zavidimo. Voze skupocjene automobile, posjećuju skupe restorane i zabave, ali i puno toga vraćaju zajednici.</a:t>
            </a:r>
          </a:p>
          <a:p>
            <a:endParaRPr lang="hr-HR" sz="2400" b="1" dirty="0"/>
          </a:p>
          <a:p>
            <a:r>
              <a:rPr lang="hr-HR" sz="2400" b="1" dirty="0"/>
              <a:t>Mnogi od njih donirali su milijune dolara i eura, osnovali su bezbrojne fundacije, a nisu prestali davati i nakon završetka karijere. 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852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0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6" name="Oval 12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8" name="Oval 14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2" name="Rectangle 19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D0C66FE-E8CD-6FDD-57BA-93779FB2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ROGER FEDERER</a:t>
            </a:r>
          </a:p>
        </p:txBody>
      </p:sp>
      <p:pic>
        <p:nvPicPr>
          <p:cNvPr id="6" name="Slika 5" descr="Slika na kojoj se prikazuje sport, sportska igra, osoba, tenis&#10;&#10;Opis je automatski generiran">
            <a:extLst>
              <a:ext uri="{FF2B5EF4-FFF2-40B4-BE49-F238E27FC236}">
                <a16:creationId xmlns:a16="http://schemas.microsoft.com/office/drawing/2014/main" id="{9C8AFE03-9373-C807-59AD-D73E4BC0A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7" y="2826793"/>
            <a:ext cx="4345024" cy="296547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56732F-630F-3841-6EC1-3E17A65383F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980954" y="2603500"/>
            <a:ext cx="5822821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err="1"/>
              <a:t>Uplatio</a:t>
            </a:r>
            <a:r>
              <a:rPr lang="en-US" b="1" dirty="0"/>
              <a:t> je </a:t>
            </a:r>
            <a:r>
              <a:rPr lang="en-US" b="1" dirty="0" err="1"/>
              <a:t>preko</a:t>
            </a:r>
            <a:r>
              <a:rPr lang="en-US" b="1" dirty="0"/>
              <a:t> </a:t>
            </a:r>
            <a:r>
              <a:rPr lang="en-US" b="1" dirty="0" err="1"/>
              <a:t>svoje</a:t>
            </a:r>
            <a:r>
              <a:rPr lang="en-US" b="1" dirty="0"/>
              <a:t> </a:t>
            </a:r>
            <a:r>
              <a:rPr lang="en-US" b="1" dirty="0" err="1"/>
              <a:t>fondacije</a:t>
            </a:r>
            <a:r>
              <a:rPr lang="en-US" b="1" dirty="0"/>
              <a:t> </a:t>
            </a:r>
            <a:r>
              <a:rPr lang="en-US" b="1" dirty="0" err="1"/>
              <a:t>milijun</a:t>
            </a:r>
            <a:r>
              <a:rPr lang="en-US" b="1" dirty="0"/>
              <a:t> </a:t>
            </a:r>
            <a:r>
              <a:rPr lang="en-US" b="1" dirty="0" err="1"/>
              <a:t>dolara</a:t>
            </a:r>
            <a:r>
              <a:rPr lang="en-US" b="1" dirty="0"/>
              <a:t> koji </a:t>
            </a:r>
            <a:r>
              <a:rPr lang="en-US" b="1" dirty="0" err="1"/>
              <a:t>će</a:t>
            </a:r>
            <a:r>
              <a:rPr lang="en-US" b="1" dirty="0"/>
              <a:t> </a:t>
            </a:r>
            <a:r>
              <a:rPr lang="en-US" b="1" dirty="0" err="1"/>
              <a:t>osigurati</a:t>
            </a:r>
            <a:r>
              <a:rPr lang="en-US" b="1" dirty="0"/>
              <a:t> </a:t>
            </a:r>
            <a:r>
              <a:rPr lang="en-US" b="1" dirty="0" err="1"/>
              <a:t>hranjive</a:t>
            </a:r>
            <a:r>
              <a:rPr lang="en-US" b="1" dirty="0"/>
              <a:t> </a:t>
            </a:r>
            <a:r>
              <a:rPr lang="en-US" b="1" dirty="0" err="1"/>
              <a:t>obroke</a:t>
            </a:r>
            <a:r>
              <a:rPr lang="en-US" b="1" dirty="0"/>
              <a:t> za 64.000 </a:t>
            </a:r>
            <a:r>
              <a:rPr lang="en-US" b="1" dirty="0" err="1"/>
              <a:t>djece</a:t>
            </a:r>
            <a:r>
              <a:rPr lang="en-US" b="1" dirty="0"/>
              <a:t> u </a:t>
            </a:r>
            <a:r>
              <a:rPr lang="en-US" b="1" dirty="0" err="1"/>
              <a:t>Africi</a:t>
            </a:r>
            <a:r>
              <a:rPr lang="en-US" b="1" dirty="0"/>
              <a:t>, </a:t>
            </a:r>
            <a:r>
              <a:rPr lang="en-US" b="1" dirty="0" err="1"/>
              <a:t>pogođene</a:t>
            </a:r>
            <a:r>
              <a:rPr lang="en-US" b="1" dirty="0"/>
              <a:t> </a:t>
            </a:r>
            <a:r>
              <a:rPr lang="en-US" b="1" dirty="0" err="1"/>
              <a:t>pandemijom</a:t>
            </a:r>
            <a:r>
              <a:rPr lang="en-US" b="1" dirty="0"/>
              <a:t> </a:t>
            </a:r>
            <a:r>
              <a:rPr lang="en-US" b="1" dirty="0" err="1"/>
              <a:t>koronavirusa</a:t>
            </a:r>
            <a:r>
              <a:rPr lang="en-US" b="1" dirty="0"/>
              <a:t>.</a:t>
            </a:r>
          </a:p>
          <a:p>
            <a:pPr>
              <a:lnSpc>
                <a:spcPct val="90000"/>
              </a:lnSpc>
            </a:pPr>
            <a:r>
              <a:rPr lang="en-US" b="1" dirty="0" err="1"/>
              <a:t>Federerova</a:t>
            </a:r>
            <a:r>
              <a:rPr lang="en-US" b="1" dirty="0"/>
              <a:t> </a:t>
            </a:r>
            <a:r>
              <a:rPr lang="en-US" b="1" dirty="0" err="1"/>
              <a:t>fondacija</a:t>
            </a:r>
            <a:r>
              <a:rPr lang="en-US" b="1" dirty="0"/>
              <a:t> </a:t>
            </a:r>
            <a:r>
              <a:rPr lang="en-US" b="1" dirty="0" err="1"/>
              <a:t>odavno</a:t>
            </a:r>
            <a:r>
              <a:rPr lang="en-US" b="1" dirty="0"/>
              <a:t> </a:t>
            </a:r>
            <a:r>
              <a:rPr lang="en-US" b="1" dirty="0" err="1"/>
              <a:t>pomaže</a:t>
            </a:r>
            <a:r>
              <a:rPr lang="en-US" b="1" dirty="0"/>
              <a:t> u </a:t>
            </a:r>
            <a:r>
              <a:rPr lang="en-US" b="1" dirty="0" err="1"/>
              <a:t>Africi</a:t>
            </a:r>
            <a:r>
              <a:rPr lang="en-US" b="1" dirty="0"/>
              <a:t> pa je </a:t>
            </a:r>
            <a:r>
              <a:rPr lang="en-US" b="1" dirty="0" err="1"/>
              <a:t>slavni</a:t>
            </a:r>
            <a:r>
              <a:rPr lang="en-US" b="1" dirty="0"/>
              <a:t> </a:t>
            </a:r>
            <a:r>
              <a:rPr lang="en-US" b="1" dirty="0" err="1"/>
              <a:t>tenisač</a:t>
            </a:r>
            <a:r>
              <a:rPr lang="en-US" b="1" dirty="0"/>
              <a:t> </a:t>
            </a:r>
            <a:r>
              <a:rPr lang="en-US" b="1" dirty="0" err="1"/>
              <a:t>pomogao</a:t>
            </a:r>
            <a:r>
              <a:rPr lang="en-US" b="1" dirty="0"/>
              <a:t> </a:t>
            </a:r>
            <a:r>
              <a:rPr lang="en-US" b="1" dirty="0" err="1"/>
              <a:t>potrebitima</a:t>
            </a:r>
            <a:r>
              <a:rPr lang="en-US" b="1" dirty="0"/>
              <a:t> u </a:t>
            </a:r>
            <a:r>
              <a:rPr lang="en-US" b="1" dirty="0" err="1"/>
              <a:t>Bocvani</a:t>
            </a:r>
            <a:r>
              <a:rPr lang="en-US" b="1" dirty="0"/>
              <a:t>, </a:t>
            </a:r>
            <a:r>
              <a:rPr lang="en-US" b="1" dirty="0" err="1"/>
              <a:t>Malaviju</a:t>
            </a:r>
            <a:r>
              <a:rPr lang="en-US" b="1" dirty="0"/>
              <a:t>, </a:t>
            </a:r>
            <a:r>
              <a:rPr lang="en-US" b="1" dirty="0" err="1"/>
              <a:t>Namibiji</a:t>
            </a:r>
            <a:r>
              <a:rPr lang="en-US" b="1" dirty="0"/>
              <a:t>, </a:t>
            </a:r>
            <a:r>
              <a:rPr lang="en-US" b="1" dirty="0" err="1"/>
              <a:t>Zambiji</a:t>
            </a:r>
            <a:r>
              <a:rPr lang="en-US" b="1" dirty="0"/>
              <a:t>, </a:t>
            </a:r>
            <a:r>
              <a:rPr lang="en-US" b="1" dirty="0" err="1"/>
              <a:t>Zimbabveu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Južnoj</a:t>
            </a:r>
            <a:r>
              <a:rPr lang="en-US" b="1" dirty="0"/>
              <a:t> </a:t>
            </a:r>
            <a:r>
              <a:rPr lang="en-US" b="1" dirty="0" err="1"/>
              <a:t>Africi</a:t>
            </a:r>
            <a:r>
              <a:rPr lang="en-US" b="1" dirty="0"/>
              <a:t>, </a:t>
            </a:r>
            <a:r>
              <a:rPr lang="en-US" b="1" dirty="0" err="1"/>
              <a:t>domovini</a:t>
            </a:r>
            <a:r>
              <a:rPr lang="en-US" b="1" dirty="0"/>
              <a:t> </a:t>
            </a:r>
            <a:r>
              <a:rPr lang="en-US" b="1" dirty="0" err="1"/>
              <a:t>Rogerove</a:t>
            </a:r>
            <a:r>
              <a:rPr lang="en-US" b="1" dirty="0"/>
              <a:t> </a:t>
            </a:r>
            <a:r>
              <a:rPr lang="en-US" b="1" dirty="0" err="1"/>
              <a:t>majke</a:t>
            </a:r>
            <a:r>
              <a:rPr lang="en-US" b="1" dirty="0"/>
              <a:t>.</a:t>
            </a:r>
          </a:p>
          <a:p>
            <a:pPr>
              <a:lnSpc>
                <a:spcPct val="90000"/>
              </a:lnSpc>
            </a:pPr>
            <a:r>
              <a:rPr lang="en-US" b="1" dirty="0" err="1"/>
              <a:t>Najbolji</a:t>
            </a:r>
            <a:r>
              <a:rPr lang="en-US" b="1" dirty="0"/>
              <a:t> </a:t>
            </a:r>
            <a:r>
              <a:rPr lang="en-US" b="1" dirty="0" err="1"/>
              <a:t>švicarski</a:t>
            </a:r>
            <a:r>
              <a:rPr lang="en-US" b="1" dirty="0"/>
              <a:t> </a:t>
            </a:r>
            <a:r>
              <a:rPr lang="en-US" b="1" dirty="0" err="1"/>
              <a:t>sportaš</a:t>
            </a:r>
            <a:r>
              <a:rPr lang="en-US" b="1" dirty="0"/>
              <a:t> </a:t>
            </a:r>
            <a:r>
              <a:rPr lang="en-US" b="1" dirty="0" err="1"/>
              <a:t>ranije</a:t>
            </a:r>
            <a:r>
              <a:rPr lang="en-US" b="1" dirty="0"/>
              <a:t> je s </a:t>
            </a:r>
            <a:r>
              <a:rPr lang="en-US" b="1" dirty="0" err="1"/>
              <a:t>milijun</a:t>
            </a:r>
            <a:r>
              <a:rPr lang="en-US" b="1" dirty="0"/>
              <a:t> </a:t>
            </a:r>
            <a:r>
              <a:rPr lang="en-US" b="1" dirty="0" err="1"/>
              <a:t>eura</a:t>
            </a:r>
            <a:r>
              <a:rPr lang="en-US" b="1" dirty="0"/>
              <a:t> </a:t>
            </a:r>
            <a:r>
              <a:rPr lang="en-US" b="1" dirty="0" err="1"/>
              <a:t>pomogao</a:t>
            </a:r>
            <a:r>
              <a:rPr lang="en-US" b="1" dirty="0"/>
              <a:t> u </a:t>
            </a:r>
            <a:r>
              <a:rPr lang="en-US" b="1" dirty="0" err="1"/>
              <a:t>nabavci</a:t>
            </a:r>
            <a:r>
              <a:rPr lang="en-US" b="1" dirty="0"/>
              <a:t> </a:t>
            </a:r>
            <a:r>
              <a:rPr lang="en-US" b="1" dirty="0" err="1"/>
              <a:t>medicinske</a:t>
            </a:r>
            <a:r>
              <a:rPr lang="en-US" b="1" dirty="0"/>
              <a:t> </a:t>
            </a:r>
            <a:r>
              <a:rPr lang="en-US" b="1" dirty="0" err="1"/>
              <a:t>opreme</a:t>
            </a:r>
            <a:r>
              <a:rPr lang="en-US" b="1" dirty="0"/>
              <a:t> za </a:t>
            </a:r>
            <a:r>
              <a:rPr lang="en-US" b="1" dirty="0" err="1"/>
              <a:t>bolnice</a:t>
            </a:r>
            <a:r>
              <a:rPr lang="en-US" b="1" dirty="0"/>
              <a:t> u </a:t>
            </a:r>
            <a:r>
              <a:rPr lang="en-US" b="1" dirty="0" err="1"/>
              <a:t>Švicarskoj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049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3EFD62-C986-28A6-AC72-0396B097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VOLONTIRANJE U SPORTU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8BD989E-1821-69D4-B3CB-3FF996DF5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3048001"/>
            <a:ext cx="11125200" cy="3488266"/>
          </a:xfrm>
        </p:spPr>
        <p:txBody>
          <a:bodyPr>
            <a:noAutofit/>
          </a:bodyPr>
          <a:lstStyle/>
          <a:p>
            <a:pPr algn="ctr"/>
            <a:r>
              <a:rPr lang="hr-HR" sz="2800" b="1" dirty="0"/>
              <a:t>Volonterstvo je uvijek bilo sastavni dio sportskih sustava krenuvši od manjih neprofitnih organizacija (klubova) koje pokreću i vode volonteri pa do krovnih sportskih organizacija koje bez pomoći volontera ne bi mogle iznijeti organizaciju najvećih sportskih priredbi i manifestacija.</a:t>
            </a:r>
          </a:p>
        </p:txBody>
      </p:sp>
    </p:spTree>
    <p:extLst>
      <p:ext uri="{BB962C8B-B14F-4D97-AF65-F5344CB8AC3E}">
        <p14:creationId xmlns:p14="http://schemas.microsoft.com/office/powerpoint/2010/main" val="77767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7FDF2D-F514-6562-A102-82D9CB5F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ANDRE AGASSI</a:t>
            </a:r>
          </a:p>
        </p:txBody>
      </p:sp>
      <p:pic>
        <p:nvPicPr>
          <p:cNvPr id="5" name="Slika 4" descr="Slika na kojoj se prikazuje Ljudsko lice, osoba, odijevanje, osmijeh&#10;&#10;Opis je automatski generiran">
            <a:extLst>
              <a:ext uri="{FF2B5EF4-FFF2-40B4-BE49-F238E27FC236}">
                <a16:creationId xmlns:a16="http://schemas.microsoft.com/office/drawing/2014/main" id="{8744C8B1-458D-711A-91C4-24422E9AE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7486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21172EE-D101-4782-F954-1276273A6D15}"/>
              </a:ext>
            </a:extLst>
          </p:cNvPr>
          <p:cNvSpPr txBox="1"/>
          <p:nvPr/>
        </p:nvSpPr>
        <p:spPr>
          <a:xfrm>
            <a:off x="5770880" y="2603500"/>
            <a:ext cx="5961614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15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godina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Las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Vegasu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otvorio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besplatnu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školu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bez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roditelja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Ukupno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za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školu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donirao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35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dolara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Donirao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novac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izgradnju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klinike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osnovao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brojne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fundacije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Trenutačno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još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jednu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školu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107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2DBA5-0439-13D8-D6AD-2E211AD4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CRISTIANO RONALDO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2C3ED88-9A6A-56C4-FCC1-6976C751B6D6}"/>
              </a:ext>
            </a:extLst>
          </p:cNvPr>
          <p:cNvSpPr txBox="1"/>
          <p:nvPr/>
        </p:nvSpPr>
        <p:spPr>
          <a:xfrm>
            <a:off x="951754" y="2832314"/>
            <a:ext cx="1062048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Ronaldo je svake godinu u vrhu sportaša s najvećim srcem, odnosno, sportaš je, koji svoje bogatstvo dijeli s mnogima. </a:t>
            </a:r>
          </a:p>
          <a:p>
            <a:endParaRPr lang="hr-HR" dirty="0"/>
          </a:p>
          <a:p>
            <a:r>
              <a:rPr lang="hr-HR" sz="2200" b="1" dirty="0"/>
              <a:t>Za žrtve potresa u Nepalu prošle godine donirao je čak sedam milijuna eura, a</a:t>
            </a:r>
            <a:r>
              <a:rPr lang="pl-PL" sz="2200" b="1" dirty="0"/>
              <a:t> pomagao je i žrtvama tsunamija u Indoneziji. </a:t>
            </a:r>
          </a:p>
          <a:p>
            <a:endParaRPr lang="pl-PL" sz="2200" b="1" dirty="0"/>
          </a:p>
          <a:p>
            <a:r>
              <a:rPr lang="pl-PL" sz="2200" b="1" dirty="0"/>
              <a:t>Prošle godine dao je 83.000 dolara za operaciju mozga 10-godišnjeg navijača, a uplatio je golem novac i portugalskom Centru za istraživanje raka u kojem se liječila i njegova majka.</a:t>
            </a:r>
            <a:endParaRPr lang="hr-HR" sz="2200" b="1" dirty="0"/>
          </a:p>
        </p:txBody>
      </p:sp>
    </p:spTree>
    <p:extLst>
      <p:ext uri="{BB962C8B-B14F-4D97-AF65-F5344CB8AC3E}">
        <p14:creationId xmlns:p14="http://schemas.microsoft.com/office/powerpoint/2010/main" val="590063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 descr="Slika na kojoj se prikazuje osoba, sportska igra, sportska uniforma, Ljudsko lice&#10;&#10;Opis je automatski generiran">
            <a:extLst>
              <a:ext uri="{FF2B5EF4-FFF2-40B4-BE49-F238E27FC236}">
                <a16:creationId xmlns:a16="http://schemas.microsoft.com/office/drawing/2014/main" id="{4A668EE8-23EF-544F-73B0-53FC979E8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6533"/>
          <a:stretch/>
        </p:blipFill>
        <p:spPr>
          <a:xfrm>
            <a:off x="932248" y="2516912"/>
            <a:ext cx="3499039" cy="362435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8B172AE-4F76-F84C-3569-1EE4E910AAEC}"/>
              </a:ext>
            </a:extLst>
          </p:cNvPr>
          <p:cNvSpPr txBox="1"/>
          <p:nvPr/>
        </p:nvSpPr>
        <p:spPr>
          <a:xfrm>
            <a:off x="4886181" y="2597671"/>
            <a:ext cx="7007883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Otac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 je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uvijek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govorio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pomogneš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drugim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ljudima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Bog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će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vratiti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dvostruko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 to mi se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upravo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događa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životu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rekao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Ronaldo. </a:t>
            </a:r>
          </a:p>
        </p:txBody>
      </p:sp>
    </p:spTree>
    <p:extLst>
      <p:ext uri="{BB962C8B-B14F-4D97-AF65-F5344CB8AC3E}">
        <p14:creationId xmlns:p14="http://schemas.microsoft.com/office/powerpoint/2010/main" val="806705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F93D465-18FB-2284-3C22-608FFD722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DIKEMBE MUTOMBO</a:t>
            </a:r>
          </a:p>
        </p:txBody>
      </p:sp>
      <p:pic>
        <p:nvPicPr>
          <p:cNvPr id="5" name="Slika 4" descr="Slika na kojoj se prikazuje osoba, Ljudsko lice, odijelo, osmijeh&#10;&#10;Opis je automatski generiran">
            <a:extLst>
              <a:ext uri="{FF2B5EF4-FFF2-40B4-BE49-F238E27FC236}">
                <a16:creationId xmlns:a16="http://schemas.microsoft.com/office/drawing/2014/main" id="{44800583-2480-E9E5-D083-2FB3EACFE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" r="1350" b="4"/>
          <a:stretch/>
        </p:blipFill>
        <p:spPr>
          <a:xfrm>
            <a:off x="464681" y="2652713"/>
            <a:ext cx="3268077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A930567-E89C-AEAE-6CFC-81EAB0DEAD9C}"/>
              </a:ext>
            </a:extLst>
          </p:cNvPr>
          <p:cNvSpPr txBox="1"/>
          <p:nvPr/>
        </p:nvSpPr>
        <p:spPr>
          <a:xfrm>
            <a:off x="3921760" y="2702684"/>
            <a:ext cx="7882015" cy="3317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Kongoanski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Amerikanac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nesumnjivo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jedan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najvoljenijih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NBA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košarkaša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nikad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zaboravio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korijene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Još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tijekom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karijere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osnovao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fundaciju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kojoj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poboljšanje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životnog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Kongu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Sudjelovao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mnogim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akcijama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'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Košarke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bez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granica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igrajući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bezbrojne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utakmice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Africi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Dao je 15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dolara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izgradnju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bolnice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Kongu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osvojio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srca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nakon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što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ženskoj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reprezentaciji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1996.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platio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dresove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putne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troškove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kako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otišle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Olimpijske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igru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Atlantu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danas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aktivan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prikuplja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dolara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pomoć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potrebitima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52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620D03-274E-4A6E-98BE-72E81668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/>
              <a:t>LEBRON JAMES</a:t>
            </a:r>
            <a:endParaRPr lang="en-US" b="1" dirty="0"/>
          </a:p>
        </p:txBody>
      </p:sp>
      <p:pic>
        <p:nvPicPr>
          <p:cNvPr id="5" name="Slika 4" descr="Slika na kojoj se prikazuje sport, sportska igra, košarka, osoba&#10;&#10;Opis je automatski generiran">
            <a:extLst>
              <a:ext uri="{FF2B5EF4-FFF2-40B4-BE49-F238E27FC236}">
                <a16:creationId xmlns:a16="http://schemas.microsoft.com/office/drawing/2014/main" id="{52C15FE5-EB73-EAEB-DE1D-4FA43064B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85" y="2966585"/>
            <a:ext cx="3751177" cy="26901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974D580-3FB9-7EC4-7888-062EB9C663A2}"/>
              </a:ext>
            </a:extLst>
          </p:cNvPr>
          <p:cNvSpPr txBox="1"/>
          <p:nvPr/>
        </p:nvSpPr>
        <p:spPr>
          <a:xfrm>
            <a:off x="4917440" y="2603500"/>
            <a:ext cx="6815054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Jedan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najboljih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košarkaša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današnjice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Veliki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filantrop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podržava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Boys &amp; Girls Club of America,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odnosno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organizaciju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nudi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obrazovne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mlade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ljude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Za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njih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LeBron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prikupio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2,5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dolara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Dodatnih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3,5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dolara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donirao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brojnim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drugim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humanitarnim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akcijama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215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135F729-A4F0-4EC0-1EFB-253426B1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MARCUS RASHFORD</a:t>
            </a:r>
          </a:p>
        </p:txBody>
      </p:sp>
      <p:pic>
        <p:nvPicPr>
          <p:cNvPr id="5" name="Slika 4" descr="Slika na kojoj se prikazuje osoba, Ljudsko lice, sport, odijevanje&#10;&#10;Opis je automatski generiran">
            <a:extLst>
              <a:ext uri="{FF2B5EF4-FFF2-40B4-BE49-F238E27FC236}">
                <a16:creationId xmlns:a16="http://schemas.microsoft.com/office/drawing/2014/main" id="{45B79FDD-77ED-4355-404C-290D45F5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29" b="3"/>
          <a:stretch/>
        </p:blipFill>
        <p:spPr>
          <a:xfrm>
            <a:off x="586913" y="2839184"/>
            <a:ext cx="3298613" cy="30137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F7B681A7-B7F9-3D07-0F15-119500F4F9D7}"/>
              </a:ext>
            </a:extLst>
          </p:cNvPr>
          <p:cNvSpPr txBox="1"/>
          <p:nvPr/>
        </p:nvSpPr>
        <p:spPr>
          <a:xfrm>
            <a:off x="4194220" y="2603500"/>
            <a:ext cx="7538274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Napadač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Manchester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Uniteda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Marcus Rashford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još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početku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pandemije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koronavirusa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pokazao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koliko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osjetljiv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socijalne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probleme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pomogao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prikupiti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humanitarne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svrhe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zaustavio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ukidanje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besplatnih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obroka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školama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pandemije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brinuo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o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beskućnicima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ponekad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osobno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dostavljao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hranu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Nakon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početka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pandemije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udružio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humanitarnom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organizacijom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FareShare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prikupio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desetke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zahvaljujući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njemu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tjedno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podijeli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tri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milijuna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obroka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potrebitoj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35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96570C-1A58-B4E7-F075-D4BEAC41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SERENA WILLIAMS</a:t>
            </a:r>
          </a:p>
        </p:txBody>
      </p:sp>
      <p:pic>
        <p:nvPicPr>
          <p:cNvPr id="5" name="Slika 4" descr="Slika na kojoj se prikazuje sport, osoba, sportska igra, tenis&#10;&#10;Opis je automatski generiran">
            <a:extLst>
              <a:ext uri="{FF2B5EF4-FFF2-40B4-BE49-F238E27FC236}">
                <a16:creationId xmlns:a16="http://schemas.microsoft.com/office/drawing/2014/main" id="{704C05BA-9580-18D6-2DE5-E0584C649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48" r="10450" b="1"/>
          <a:stretch/>
        </p:blipFill>
        <p:spPr>
          <a:xfrm>
            <a:off x="853441" y="2775951"/>
            <a:ext cx="3329928" cy="34163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3488162-728B-7203-12D8-0164DD8FEDCF}"/>
              </a:ext>
            </a:extLst>
          </p:cNvPr>
          <p:cNvSpPr txBox="1"/>
          <p:nvPr/>
        </p:nvSpPr>
        <p:spPr>
          <a:xfrm>
            <a:off x="4641336" y="2775951"/>
            <a:ext cx="7162439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Fond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Ujedinjenih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nacija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(UNICEF)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imenovao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američku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tenisačicu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Serenu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Williams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ambasadoricom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dobre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volje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Pomogla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izgraditi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brojne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škole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Africi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pomaže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promoviranju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obrazovanja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Aziji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bori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protiv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raka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dojke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Serena je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primarni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ulagač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'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Mahmee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',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zdravstvenu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tehnološku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tvrtku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posvećenu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prepoznavanju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nedostataka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skrbi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okončanju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krize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smrtnosti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crnačkih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majki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SAD-u.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Osnovala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'Serena Ventures' fond koji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ulaže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poduzeća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vlasništvu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žena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Donirala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nagradu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ASB Classic Match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tešku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43.000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američkih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dolara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australskim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naporima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uklanjanje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požara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2020.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godine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710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F4F82DC-F9E1-CE6E-9232-754A8D8E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NEYMAR</a:t>
            </a:r>
          </a:p>
        </p:txBody>
      </p:sp>
      <p:pic>
        <p:nvPicPr>
          <p:cNvPr id="5" name="Slika 4" descr="Slika na kojoj se prikazuje osoba, Ljudsko lice, čovjek, odijevanje&#10;&#10;Opis je automatski generiran">
            <a:extLst>
              <a:ext uri="{FF2B5EF4-FFF2-40B4-BE49-F238E27FC236}">
                <a16:creationId xmlns:a16="http://schemas.microsoft.com/office/drawing/2014/main" id="{0BA00201-AFF2-AD4A-9480-A6C35BFE0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32471"/>
          <a:stretch/>
        </p:blipFill>
        <p:spPr>
          <a:xfrm>
            <a:off x="1151467" y="2775951"/>
            <a:ext cx="3031901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3F7817F-4F60-277F-41D3-E8E8C88667EE}"/>
              </a:ext>
            </a:extLst>
          </p:cNvPr>
          <p:cNvSpPr txBox="1"/>
          <p:nvPr/>
        </p:nvSpPr>
        <p:spPr>
          <a:xfrm>
            <a:off x="4641336" y="2603500"/>
            <a:ext cx="6551597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Neymar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osnovao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fondaciju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São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Paulu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omogućuje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hendikepiranoj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socijalno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ugroženoj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obrazovanje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uključenje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aktivnosti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Aktivan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borbi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protiv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ebole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nastojanju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određeni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dijelovi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Brazila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dobiju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pitku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vodu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3369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8FE3C4-82AF-DDCD-0E32-E01BCAA1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MARIN ČILIĆ</a:t>
            </a:r>
          </a:p>
        </p:txBody>
      </p:sp>
      <p:pic>
        <p:nvPicPr>
          <p:cNvPr id="5" name="Slika 4" descr="Slika na kojoj se prikazuje osoba, tenis, čovjek, sportska igra&#10;&#10;Opis je automatski generiran">
            <a:extLst>
              <a:ext uri="{FF2B5EF4-FFF2-40B4-BE49-F238E27FC236}">
                <a16:creationId xmlns:a16="http://schemas.microsoft.com/office/drawing/2014/main" id="{6FBE2A62-D337-F582-6E5D-93096802C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4" b="4"/>
          <a:stretch/>
        </p:blipFill>
        <p:spPr>
          <a:xfrm>
            <a:off x="568960" y="2940690"/>
            <a:ext cx="3499845" cy="3079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0BB0E9B-3A2E-6F37-E277-8E458EF7A1EC}"/>
              </a:ext>
            </a:extLst>
          </p:cNvPr>
          <p:cNvSpPr txBox="1"/>
          <p:nvPr/>
        </p:nvSpPr>
        <p:spPr>
          <a:xfrm>
            <a:off x="4399280" y="2790977"/>
            <a:ext cx="7223760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Zaklada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Marin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Čilić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osnovana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2016.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godine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Zaklada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dodjelom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stipendija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pruža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mladima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potporu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osigurava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financijsku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podršku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kako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mogli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istražiti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potencijal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pretvoriti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snove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stvarnost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Organizator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humanitarno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sportskog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spektakla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"Gem Set Hrvatska"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koji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okuplja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najpoznatije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aktivne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sportaše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sportašice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Hrvatske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ciljem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izgradnje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sportskih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igrališta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promocije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važnosti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bavljenja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sportom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najranije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dobi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Osnivanjem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zaklade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želim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dati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priliku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biti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potpora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djeci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zajedno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otklonimo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prepreke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nalaze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putu do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njihovih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uspjeha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hr-H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Čilić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89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F42525-0A48-A3B5-F078-E540D9C0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DEJAN LOVREN</a:t>
            </a:r>
          </a:p>
        </p:txBody>
      </p:sp>
      <p:pic>
        <p:nvPicPr>
          <p:cNvPr id="5" name="Slika 4" descr="Slika na kojoj se prikazuje Ljudsko lice, osoba, osmijeh, Brada&#10;&#10;Opis je automatski generiran">
            <a:extLst>
              <a:ext uri="{FF2B5EF4-FFF2-40B4-BE49-F238E27FC236}">
                <a16:creationId xmlns:a16="http://schemas.microsoft.com/office/drawing/2014/main" id="{CE404B08-8857-4E46-7F91-71BE23D9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7" y="2837656"/>
            <a:ext cx="4345024" cy="294375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E502C0F-FC1B-AD89-286D-A5334EA75024}"/>
              </a:ext>
            </a:extLst>
          </p:cNvPr>
          <p:cNvSpPr txBox="1"/>
          <p:nvPr/>
        </p:nvSpPr>
        <p:spPr>
          <a:xfrm>
            <a:off x="5980954" y="2603500"/>
            <a:ext cx="5211979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Donirao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opremu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vrijednosti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150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tisuća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dječjem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odjelu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Karlovačke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bolnice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Ponudio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smještaj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16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obitelji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Petrinje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nakon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potresa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godine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3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76F8EE72-2CC8-4EEE-817C-FE5700908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vanjski, nebo, osoba, Fizička kondicija&#10;&#10;Opis je automatski generiran">
            <a:extLst>
              <a:ext uri="{FF2B5EF4-FFF2-40B4-BE49-F238E27FC236}">
                <a16:creationId xmlns:a16="http://schemas.microsoft.com/office/drawing/2014/main" id="{D4A14548-0795-2F26-5C3C-DDF4E3429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396240"/>
            <a:ext cx="5811520" cy="4338617"/>
          </a:xfrm>
          <a:prstGeom prst="rect">
            <a:avLst/>
          </a:prstGeom>
        </p:spPr>
      </p:pic>
      <p:pic>
        <p:nvPicPr>
          <p:cNvPr id="3" name="Slika 2" descr="Slika na kojoj se prikazuje osoba, sport, sportska igra, odijevanje&#10;&#10;Opis je automatski generiran">
            <a:extLst>
              <a:ext uri="{FF2B5EF4-FFF2-40B4-BE49-F238E27FC236}">
                <a16:creationId xmlns:a16="http://schemas.microsoft.com/office/drawing/2014/main" id="{A3E78842-9942-8D8A-97FE-D87F8F52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4" y="894080"/>
            <a:ext cx="5650655" cy="3535680"/>
          </a:xfrm>
          <a:prstGeom prst="rect">
            <a:avLst/>
          </a:prstGeom>
        </p:spPr>
      </p:pic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78154B1C-9452-4959-A313-5D592A346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928325"/>
            <a:ext cx="10905067" cy="1286209"/>
          </a:xfrm>
          <a:custGeom>
            <a:avLst/>
            <a:gdLst>
              <a:gd name="connsiteX0" fmla="*/ 5080191 w 10905067"/>
              <a:gd name="connsiteY0" fmla="*/ 0 h 1286209"/>
              <a:gd name="connsiteX1" fmla="*/ 5315140 w 10905067"/>
              <a:gd name="connsiteY1" fmla="*/ 1588 h 1286209"/>
              <a:gd name="connsiteX2" fmla="*/ 5546915 w 10905067"/>
              <a:gd name="connsiteY2" fmla="*/ 1588 h 1286209"/>
              <a:gd name="connsiteX3" fmla="*/ 5777103 w 10905067"/>
              <a:gd name="connsiteY3" fmla="*/ 4763 h 1286209"/>
              <a:gd name="connsiteX4" fmla="*/ 6002528 w 10905067"/>
              <a:gd name="connsiteY4" fmla="*/ 9525 h 1286209"/>
              <a:gd name="connsiteX5" fmla="*/ 6226365 w 10905067"/>
              <a:gd name="connsiteY5" fmla="*/ 14288 h 1286209"/>
              <a:gd name="connsiteX6" fmla="*/ 6445440 w 10905067"/>
              <a:gd name="connsiteY6" fmla="*/ 19050 h 1286209"/>
              <a:gd name="connsiteX7" fmla="*/ 6662928 w 10905067"/>
              <a:gd name="connsiteY7" fmla="*/ 26988 h 1286209"/>
              <a:gd name="connsiteX8" fmla="*/ 6877240 w 10905067"/>
              <a:gd name="connsiteY8" fmla="*/ 34925 h 1286209"/>
              <a:gd name="connsiteX9" fmla="*/ 7086790 w 10905067"/>
              <a:gd name="connsiteY9" fmla="*/ 42863 h 1286209"/>
              <a:gd name="connsiteX10" fmla="*/ 7496365 w 10905067"/>
              <a:gd name="connsiteY10" fmla="*/ 63500 h 1286209"/>
              <a:gd name="connsiteX11" fmla="*/ 7888478 w 10905067"/>
              <a:gd name="connsiteY11" fmla="*/ 85725 h 1286209"/>
              <a:gd name="connsiteX12" fmla="*/ 8264715 w 10905067"/>
              <a:gd name="connsiteY12" fmla="*/ 109538 h 1286209"/>
              <a:gd name="connsiteX13" fmla="*/ 8621902 w 10905067"/>
              <a:gd name="connsiteY13" fmla="*/ 134938 h 1286209"/>
              <a:gd name="connsiteX14" fmla="*/ 8961628 w 10905067"/>
              <a:gd name="connsiteY14" fmla="*/ 161925 h 1286209"/>
              <a:gd name="connsiteX15" fmla="*/ 9277540 w 10905067"/>
              <a:gd name="connsiteY15" fmla="*/ 190500 h 1286209"/>
              <a:gd name="connsiteX16" fmla="*/ 9574402 w 10905067"/>
              <a:gd name="connsiteY16" fmla="*/ 219075 h 1286209"/>
              <a:gd name="connsiteX17" fmla="*/ 9847452 w 10905067"/>
              <a:gd name="connsiteY17" fmla="*/ 247650 h 1286209"/>
              <a:gd name="connsiteX18" fmla="*/ 10098278 w 10905067"/>
              <a:gd name="connsiteY18" fmla="*/ 274638 h 1286209"/>
              <a:gd name="connsiteX19" fmla="*/ 10320528 w 10905067"/>
              <a:gd name="connsiteY19" fmla="*/ 300038 h 1286209"/>
              <a:gd name="connsiteX20" fmla="*/ 10520552 w 10905067"/>
              <a:gd name="connsiteY20" fmla="*/ 323850 h 1286209"/>
              <a:gd name="connsiteX21" fmla="*/ 10690415 w 10905067"/>
              <a:gd name="connsiteY21" fmla="*/ 344488 h 1286209"/>
              <a:gd name="connsiteX22" fmla="*/ 10831702 w 10905067"/>
              <a:gd name="connsiteY22" fmla="*/ 363538 h 1286209"/>
              <a:gd name="connsiteX23" fmla="*/ 10905067 w 10905067"/>
              <a:gd name="connsiteY23" fmla="*/ 373678 h 1286209"/>
              <a:gd name="connsiteX24" fmla="*/ 10905067 w 10905067"/>
              <a:gd name="connsiteY24" fmla="*/ 1286209 h 1286209"/>
              <a:gd name="connsiteX25" fmla="*/ 0 w 10905067"/>
              <a:gd name="connsiteY25" fmla="*/ 1286209 h 1286209"/>
              <a:gd name="connsiteX26" fmla="*/ 0 w 10905067"/>
              <a:gd name="connsiteY26" fmla="*/ 369898 h 1286209"/>
              <a:gd name="connsiteX27" fmla="*/ 71628 w 10905067"/>
              <a:gd name="connsiteY27" fmla="*/ 358775 h 1286209"/>
              <a:gd name="connsiteX28" fmla="*/ 327215 w 10905067"/>
              <a:gd name="connsiteY28" fmla="*/ 320675 h 1286209"/>
              <a:gd name="connsiteX29" fmla="*/ 582802 w 10905067"/>
              <a:gd name="connsiteY29" fmla="*/ 284163 h 1286209"/>
              <a:gd name="connsiteX30" fmla="*/ 839978 w 10905067"/>
              <a:gd name="connsiteY30" fmla="*/ 252413 h 1286209"/>
              <a:gd name="connsiteX31" fmla="*/ 1095565 w 10905067"/>
              <a:gd name="connsiteY31" fmla="*/ 220663 h 1286209"/>
              <a:gd name="connsiteX32" fmla="*/ 1352740 w 10905067"/>
              <a:gd name="connsiteY32" fmla="*/ 190500 h 1286209"/>
              <a:gd name="connsiteX33" fmla="*/ 1606740 w 10905067"/>
              <a:gd name="connsiteY33" fmla="*/ 165100 h 1286209"/>
              <a:gd name="connsiteX34" fmla="*/ 1863915 w 10905067"/>
              <a:gd name="connsiteY34" fmla="*/ 141288 h 1286209"/>
              <a:gd name="connsiteX35" fmla="*/ 2119502 w 10905067"/>
              <a:gd name="connsiteY35" fmla="*/ 119063 h 1286209"/>
              <a:gd name="connsiteX36" fmla="*/ 2371915 w 10905067"/>
              <a:gd name="connsiteY36" fmla="*/ 100013 h 1286209"/>
              <a:gd name="connsiteX37" fmla="*/ 2625915 w 10905067"/>
              <a:gd name="connsiteY37" fmla="*/ 80963 h 1286209"/>
              <a:gd name="connsiteX38" fmla="*/ 2878328 w 10905067"/>
              <a:gd name="connsiteY38" fmla="*/ 65088 h 1286209"/>
              <a:gd name="connsiteX39" fmla="*/ 3129153 w 10905067"/>
              <a:gd name="connsiteY39" fmla="*/ 52388 h 1286209"/>
              <a:gd name="connsiteX40" fmla="*/ 3379978 w 10905067"/>
              <a:gd name="connsiteY40" fmla="*/ 39688 h 1286209"/>
              <a:gd name="connsiteX41" fmla="*/ 3627628 w 10905067"/>
              <a:gd name="connsiteY41" fmla="*/ 28575 h 1286209"/>
              <a:gd name="connsiteX42" fmla="*/ 3873690 w 10905067"/>
              <a:gd name="connsiteY42" fmla="*/ 20638 h 1286209"/>
              <a:gd name="connsiteX43" fmla="*/ 4119754 w 10905067"/>
              <a:gd name="connsiteY43" fmla="*/ 14288 h 1286209"/>
              <a:gd name="connsiteX44" fmla="*/ 4362640 w 10905067"/>
              <a:gd name="connsiteY44" fmla="*/ 7938 h 1286209"/>
              <a:gd name="connsiteX45" fmla="*/ 4603941 w 10905067"/>
              <a:gd name="connsiteY45" fmla="*/ 4763 h 1286209"/>
              <a:gd name="connsiteX46" fmla="*/ 4843653 w 10905067"/>
              <a:gd name="connsiteY46" fmla="*/ 1588 h 12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7" h="1286209">
                <a:moveTo>
                  <a:pt x="5080191" y="0"/>
                </a:moveTo>
                <a:lnTo>
                  <a:pt x="5315140" y="1588"/>
                </a:lnTo>
                <a:lnTo>
                  <a:pt x="5546915" y="1588"/>
                </a:lnTo>
                <a:lnTo>
                  <a:pt x="5777103" y="4763"/>
                </a:lnTo>
                <a:lnTo>
                  <a:pt x="6002528" y="9525"/>
                </a:lnTo>
                <a:lnTo>
                  <a:pt x="6226365" y="14288"/>
                </a:lnTo>
                <a:lnTo>
                  <a:pt x="6445440" y="19050"/>
                </a:lnTo>
                <a:lnTo>
                  <a:pt x="6662928" y="26988"/>
                </a:lnTo>
                <a:lnTo>
                  <a:pt x="6877240" y="34925"/>
                </a:lnTo>
                <a:lnTo>
                  <a:pt x="7086790" y="42863"/>
                </a:lnTo>
                <a:lnTo>
                  <a:pt x="7496365" y="63500"/>
                </a:lnTo>
                <a:lnTo>
                  <a:pt x="7888478" y="85725"/>
                </a:lnTo>
                <a:lnTo>
                  <a:pt x="8264715" y="109538"/>
                </a:lnTo>
                <a:lnTo>
                  <a:pt x="8621902" y="134938"/>
                </a:lnTo>
                <a:lnTo>
                  <a:pt x="8961628" y="161925"/>
                </a:lnTo>
                <a:lnTo>
                  <a:pt x="9277540" y="190500"/>
                </a:lnTo>
                <a:lnTo>
                  <a:pt x="9574402" y="219075"/>
                </a:lnTo>
                <a:lnTo>
                  <a:pt x="9847452" y="247650"/>
                </a:lnTo>
                <a:lnTo>
                  <a:pt x="10098278" y="274638"/>
                </a:lnTo>
                <a:lnTo>
                  <a:pt x="10320528" y="300038"/>
                </a:lnTo>
                <a:lnTo>
                  <a:pt x="10520552" y="323850"/>
                </a:lnTo>
                <a:lnTo>
                  <a:pt x="10690415" y="344488"/>
                </a:lnTo>
                <a:lnTo>
                  <a:pt x="10831702" y="363538"/>
                </a:lnTo>
                <a:lnTo>
                  <a:pt x="10905067" y="373678"/>
                </a:lnTo>
                <a:lnTo>
                  <a:pt x="10905067" y="1286209"/>
                </a:lnTo>
                <a:lnTo>
                  <a:pt x="0" y="1286209"/>
                </a:lnTo>
                <a:lnTo>
                  <a:pt x="0" y="369898"/>
                </a:lnTo>
                <a:lnTo>
                  <a:pt x="71628" y="358775"/>
                </a:lnTo>
                <a:lnTo>
                  <a:pt x="327215" y="320675"/>
                </a:lnTo>
                <a:lnTo>
                  <a:pt x="582802" y="284163"/>
                </a:lnTo>
                <a:lnTo>
                  <a:pt x="839978" y="252413"/>
                </a:lnTo>
                <a:lnTo>
                  <a:pt x="1095565" y="220663"/>
                </a:lnTo>
                <a:lnTo>
                  <a:pt x="1352740" y="190500"/>
                </a:lnTo>
                <a:lnTo>
                  <a:pt x="1606740" y="165100"/>
                </a:lnTo>
                <a:lnTo>
                  <a:pt x="1863915" y="141288"/>
                </a:lnTo>
                <a:lnTo>
                  <a:pt x="2119502" y="119063"/>
                </a:lnTo>
                <a:lnTo>
                  <a:pt x="2371915" y="100013"/>
                </a:lnTo>
                <a:lnTo>
                  <a:pt x="2625915" y="80963"/>
                </a:lnTo>
                <a:lnTo>
                  <a:pt x="2878328" y="65088"/>
                </a:lnTo>
                <a:lnTo>
                  <a:pt x="3129153" y="52388"/>
                </a:lnTo>
                <a:lnTo>
                  <a:pt x="3379978" y="39688"/>
                </a:lnTo>
                <a:lnTo>
                  <a:pt x="3627628" y="28575"/>
                </a:lnTo>
                <a:lnTo>
                  <a:pt x="3873690" y="20638"/>
                </a:lnTo>
                <a:lnTo>
                  <a:pt x="4119754" y="14288"/>
                </a:lnTo>
                <a:lnTo>
                  <a:pt x="4362640" y="7938"/>
                </a:lnTo>
                <a:lnTo>
                  <a:pt x="4603941" y="4763"/>
                </a:lnTo>
                <a:lnTo>
                  <a:pt x="484365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ED87115C-523F-444B-AF3E-D7FCDF2FB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609206" y="4900663"/>
            <a:ext cx="2691397" cy="383230"/>
          </a:xfrm>
          <a:custGeom>
            <a:avLst/>
            <a:gdLst>
              <a:gd name="connsiteX0" fmla="*/ 0 w 2691397"/>
              <a:gd name="connsiteY0" fmla="*/ 104335 h 383230"/>
              <a:gd name="connsiteX1" fmla="*/ 6524 w 2691397"/>
              <a:gd name="connsiteY1" fmla="*/ 104577 h 383230"/>
              <a:gd name="connsiteX2" fmla="*/ 98577 w 2691397"/>
              <a:gd name="connsiteY2" fmla="*/ 108077 h 383230"/>
              <a:gd name="connsiteX3" fmla="*/ 191951 w 2691397"/>
              <a:gd name="connsiteY3" fmla="*/ 111410 h 383230"/>
              <a:gd name="connsiteX4" fmla="*/ 285984 w 2691397"/>
              <a:gd name="connsiteY4" fmla="*/ 113494 h 383230"/>
              <a:gd name="connsiteX5" fmla="*/ 381667 w 2691397"/>
              <a:gd name="connsiteY5" fmla="*/ 115494 h 383230"/>
              <a:gd name="connsiteX6" fmla="*/ 478999 w 2691397"/>
              <a:gd name="connsiteY6" fmla="*/ 117577 h 383230"/>
              <a:gd name="connsiteX7" fmla="*/ 577652 w 2691397"/>
              <a:gd name="connsiteY7" fmla="*/ 118994 h 383230"/>
              <a:gd name="connsiteX8" fmla="*/ 677293 w 2691397"/>
              <a:gd name="connsiteY8" fmla="*/ 118994 h 383230"/>
              <a:gd name="connsiteX9" fmla="*/ 778255 w 2691397"/>
              <a:gd name="connsiteY9" fmla="*/ 119577 h 383230"/>
              <a:gd name="connsiteX10" fmla="*/ 880207 w 2691397"/>
              <a:gd name="connsiteY10" fmla="*/ 118994 h 383230"/>
              <a:gd name="connsiteX11" fmla="*/ 983149 w 2691397"/>
              <a:gd name="connsiteY11" fmla="*/ 117577 h 383230"/>
              <a:gd name="connsiteX12" fmla="*/ 1086420 w 2691397"/>
              <a:gd name="connsiteY12" fmla="*/ 116244 h 383230"/>
              <a:gd name="connsiteX13" fmla="*/ 1191011 w 2691397"/>
              <a:gd name="connsiteY13" fmla="*/ 113494 h 383230"/>
              <a:gd name="connsiteX14" fmla="*/ 1296922 w 2691397"/>
              <a:gd name="connsiteY14" fmla="*/ 110827 h 383230"/>
              <a:gd name="connsiteX15" fmla="*/ 1402173 w 2691397"/>
              <a:gd name="connsiteY15" fmla="*/ 107327 h 383230"/>
              <a:gd name="connsiteX16" fmla="*/ 1508744 w 2691397"/>
              <a:gd name="connsiteY16" fmla="*/ 102660 h 383230"/>
              <a:gd name="connsiteX17" fmla="*/ 1616635 w 2691397"/>
              <a:gd name="connsiteY17" fmla="*/ 97160 h 383230"/>
              <a:gd name="connsiteX18" fmla="*/ 1724525 w 2691397"/>
              <a:gd name="connsiteY18" fmla="*/ 91743 h 383230"/>
              <a:gd name="connsiteX19" fmla="*/ 1832416 w 2691397"/>
              <a:gd name="connsiteY19" fmla="*/ 84826 h 383230"/>
              <a:gd name="connsiteX20" fmla="*/ 1942286 w 2691397"/>
              <a:gd name="connsiteY20" fmla="*/ 76660 h 383230"/>
              <a:gd name="connsiteX21" fmla="*/ 2050177 w 2691397"/>
              <a:gd name="connsiteY21" fmla="*/ 68493 h 383230"/>
              <a:gd name="connsiteX22" fmla="*/ 2160047 w 2691397"/>
              <a:gd name="connsiteY22" fmla="*/ 58910 h 383230"/>
              <a:gd name="connsiteX23" fmla="*/ 2270907 w 2691397"/>
              <a:gd name="connsiteY23" fmla="*/ 48659 h 383230"/>
              <a:gd name="connsiteX24" fmla="*/ 2379788 w 2691397"/>
              <a:gd name="connsiteY24" fmla="*/ 37742 h 383230"/>
              <a:gd name="connsiteX25" fmla="*/ 2489988 w 2691397"/>
              <a:gd name="connsiteY25" fmla="*/ 24909 h 383230"/>
              <a:gd name="connsiteX26" fmla="*/ 2600188 w 2691397"/>
              <a:gd name="connsiteY26" fmla="*/ 11242 h 383230"/>
              <a:gd name="connsiteX27" fmla="*/ 2691397 w 2691397"/>
              <a:gd name="connsiteY27" fmla="*/ 0 h 383230"/>
              <a:gd name="connsiteX28" fmla="*/ 2643382 w 2691397"/>
              <a:gd name="connsiteY28" fmla="*/ 383230 h 383230"/>
              <a:gd name="connsiteX29" fmla="*/ 2643381 w 2691397"/>
              <a:gd name="connsiteY29" fmla="*/ 383230 h 383230"/>
              <a:gd name="connsiteX30" fmla="*/ 2673098 w 2691397"/>
              <a:gd name="connsiteY30" fmla="*/ 146043 h 383230"/>
              <a:gd name="connsiteX31" fmla="*/ 2600644 w 2691397"/>
              <a:gd name="connsiteY31" fmla="*/ 148175 h 383230"/>
              <a:gd name="connsiteX32" fmla="*/ 2342303 w 2691397"/>
              <a:gd name="connsiteY32" fmla="*/ 154206 h 383230"/>
              <a:gd name="connsiteX33" fmla="*/ 2084160 w 2691397"/>
              <a:gd name="connsiteY33" fmla="*/ 158662 h 383230"/>
              <a:gd name="connsiteX34" fmla="*/ 1825032 w 2691397"/>
              <a:gd name="connsiteY34" fmla="*/ 158194 h 383230"/>
              <a:gd name="connsiteX35" fmla="*/ 1567480 w 2691397"/>
              <a:gd name="connsiteY35" fmla="*/ 157924 h 383230"/>
              <a:gd name="connsiteX36" fmla="*/ 1308551 w 2691397"/>
              <a:gd name="connsiteY36" fmla="*/ 155882 h 383230"/>
              <a:gd name="connsiteX37" fmla="*/ 1053363 w 2691397"/>
              <a:gd name="connsiteY37" fmla="*/ 149509 h 383230"/>
              <a:gd name="connsiteX38" fmla="*/ 795223 w 2691397"/>
              <a:gd name="connsiteY38" fmla="*/ 141165 h 383230"/>
              <a:gd name="connsiteX39" fmla="*/ 538856 w 2691397"/>
              <a:gd name="connsiteY39" fmla="*/ 131445 h 383230"/>
              <a:gd name="connsiteX40" fmla="*/ 286033 w 2691397"/>
              <a:gd name="connsiteY40" fmla="*/ 118968 h 383230"/>
              <a:gd name="connsiteX41" fmla="*/ 31635 w 2691397"/>
              <a:gd name="connsiteY41" fmla="*/ 106294 h 38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91397" h="383230">
                <a:moveTo>
                  <a:pt x="0" y="104335"/>
                </a:moveTo>
                <a:lnTo>
                  <a:pt x="6524" y="104577"/>
                </a:lnTo>
                <a:lnTo>
                  <a:pt x="98577" y="108077"/>
                </a:lnTo>
                <a:lnTo>
                  <a:pt x="191951" y="111410"/>
                </a:lnTo>
                <a:lnTo>
                  <a:pt x="285984" y="113494"/>
                </a:lnTo>
                <a:lnTo>
                  <a:pt x="381667" y="115494"/>
                </a:lnTo>
                <a:lnTo>
                  <a:pt x="478999" y="117577"/>
                </a:lnTo>
                <a:lnTo>
                  <a:pt x="577652" y="118994"/>
                </a:lnTo>
                <a:lnTo>
                  <a:pt x="677293" y="118994"/>
                </a:lnTo>
                <a:lnTo>
                  <a:pt x="778255" y="119577"/>
                </a:lnTo>
                <a:lnTo>
                  <a:pt x="880207" y="118994"/>
                </a:lnTo>
                <a:lnTo>
                  <a:pt x="983149" y="117577"/>
                </a:lnTo>
                <a:lnTo>
                  <a:pt x="1086420" y="116244"/>
                </a:lnTo>
                <a:lnTo>
                  <a:pt x="1191011" y="113494"/>
                </a:lnTo>
                <a:lnTo>
                  <a:pt x="1296922" y="110827"/>
                </a:lnTo>
                <a:lnTo>
                  <a:pt x="1402173" y="107327"/>
                </a:lnTo>
                <a:lnTo>
                  <a:pt x="1508744" y="102660"/>
                </a:lnTo>
                <a:lnTo>
                  <a:pt x="1616635" y="97160"/>
                </a:lnTo>
                <a:lnTo>
                  <a:pt x="1724525" y="91743"/>
                </a:lnTo>
                <a:lnTo>
                  <a:pt x="1832416" y="84826"/>
                </a:lnTo>
                <a:lnTo>
                  <a:pt x="1942286" y="76660"/>
                </a:lnTo>
                <a:lnTo>
                  <a:pt x="2050177" y="68493"/>
                </a:lnTo>
                <a:lnTo>
                  <a:pt x="2160047" y="58910"/>
                </a:lnTo>
                <a:lnTo>
                  <a:pt x="2270907" y="48659"/>
                </a:lnTo>
                <a:lnTo>
                  <a:pt x="2379788" y="37742"/>
                </a:lnTo>
                <a:lnTo>
                  <a:pt x="2489988" y="24909"/>
                </a:lnTo>
                <a:lnTo>
                  <a:pt x="2600188" y="11242"/>
                </a:lnTo>
                <a:lnTo>
                  <a:pt x="2691397" y="0"/>
                </a:lnTo>
                <a:lnTo>
                  <a:pt x="2643382" y="383230"/>
                </a:lnTo>
                <a:lnTo>
                  <a:pt x="2643381" y="383230"/>
                </a:lnTo>
                <a:lnTo>
                  <a:pt x="2673098" y="146043"/>
                </a:lnTo>
                <a:lnTo>
                  <a:pt x="2600644" y="148175"/>
                </a:lnTo>
                <a:lnTo>
                  <a:pt x="2342303" y="154206"/>
                </a:lnTo>
                <a:lnTo>
                  <a:pt x="2084160" y="158662"/>
                </a:lnTo>
                <a:lnTo>
                  <a:pt x="1825032" y="158194"/>
                </a:lnTo>
                <a:lnTo>
                  <a:pt x="1567480" y="157924"/>
                </a:lnTo>
                <a:lnTo>
                  <a:pt x="1308551" y="155882"/>
                </a:lnTo>
                <a:lnTo>
                  <a:pt x="1053363" y="149509"/>
                </a:lnTo>
                <a:lnTo>
                  <a:pt x="795223" y="141165"/>
                </a:lnTo>
                <a:lnTo>
                  <a:pt x="538856" y="131445"/>
                </a:lnTo>
                <a:lnTo>
                  <a:pt x="286033" y="118968"/>
                </a:lnTo>
                <a:lnTo>
                  <a:pt x="31635" y="106294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8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0D4F2B3-20DC-0FAD-EDC6-85E97671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MARIO MANDŽUKIĆ</a:t>
            </a:r>
          </a:p>
        </p:txBody>
      </p:sp>
      <p:pic>
        <p:nvPicPr>
          <p:cNvPr id="5" name="Slika 4" descr="Slika na kojoj se prikazuje osoba, trava, čovjek, vanjski&#10;&#10;Opis je automatski generiran">
            <a:extLst>
              <a:ext uri="{FF2B5EF4-FFF2-40B4-BE49-F238E27FC236}">
                <a16:creationId xmlns:a16="http://schemas.microsoft.com/office/drawing/2014/main" id="{74D888E8-516E-6438-A671-C42B2BF7C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4" b="-3"/>
          <a:stretch/>
        </p:blipFill>
        <p:spPr>
          <a:xfrm>
            <a:off x="454894" y="2895600"/>
            <a:ext cx="3434916" cy="271468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356BB66-800A-9B36-2459-89C86133EE2D}"/>
              </a:ext>
            </a:extLst>
          </p:cNvPr>
          <p:cNvSpPr txBox="1"/>
          <p:nvPr/>
        </p:nvSpPr>
        <p:spPr>
          <a:xfrm>
            <a:off x="4194220" y="2603500"/>
            <a:ext cx="7825060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Ambasador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„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Pokaži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srce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projekta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besplatno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pregledati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što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veći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mladih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sportaša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diljem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Hrvatske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kako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 se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smanjio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nesreća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sportskim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borilištima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spriječile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nenadane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situacije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zdravlje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pitanju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zaboravio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kraj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kojeg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potekao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Slavonski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Brod),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gdje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pomaže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udrugama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pogotovo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osobama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posebnim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potrebama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to ne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traži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nikakvu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promociju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štoviše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rijetke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prilike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sazna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nešto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donirao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nekome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platio</a:t>
            </a: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Iako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puno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toga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prođe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njegovim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željama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neprimijećeno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poznata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Mandžukićeva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donacija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Općoj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bolnici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Dr. Josip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Benčević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Slavonski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Brod u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vidu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osiguranja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didaktičkih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igrački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pomagala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potrebe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Odjela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pedijatrije</a:t>
            </a: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9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crtić, lutka, Animacija, Crtić&#10;&#10;Opis je automatski generiran">
            <a:extLst>
              <a:ext uri="{FF2B5EF4-FFF2-40B4-BE49-F238E27FC236}">
                <a16:creationId xmlns:a16="http://schemas.microsoft.com/office/drawing/2014/main" id="{F4C97307-1628-C599-79A5-F95B9D29E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9" b="921"/>
          <a:stretch/>
        </p:blipFill>
        <p:spPr>
          <a:xfrm>
            <a:off x="20" y="-7619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2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A8DB82-86DE-41D7-8C3F-BA1F0FE9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F9E1A7-3690-4A7D-95D4-D376BC5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5DE0DA-CFEB-436E-8059-3F574F9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30F0AD-0BEF-4F7E-BBAD-9C4ECF0CD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831102-4F37-4C69-8C56-B1D6A509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5BB450-AC20-4CFA-8709-46463BDE7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55A3AE7-B15C-4D81-A4E9-21BC9D301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754B6A71-2AD1-4F45-8D25-82327EFB5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4A364F5-69E0-49F9-9E6D-13F16F7F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7E71549-9386-41C6-B9DE-8F00165FE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4B7C0AF-2DDA-402A-A38E-429A634ED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8D0CFC7-EFE1-ABC0-A45E-714A7C13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553" y="956832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DOBROBITI VOLONTIRANJA U SPORTU</a:t>
            </a:r>
          </a:p>
        </p:txBody>
      </p:sp>
      <p:pic>
        <p:nvPicPr>
          <p:cNvPr id="6" name="Slika 5" descr="Slika na kojoj se prikazuje tekst, Font, poster, grafički dizajn&#10;&#10;Opis je automatski generiran">
            <a:extLst>
              <a:ext uri="{FF2B5EF4-FFF2-40B4-BE49-F238E27FC236}">
                <a16:creationId xmlns:a16="http://schemas.microsoft.com/office/drawing/2014/main" id="{28EB290A-E12C-74FC-CDF5-4208E603E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7" r="11650" b="3"/>
          <a:stretch/>
        </p:blipFill>
        <p:spPr>
          <a:xfrm>
            <a:off x="454894" y="2870391"/>
            <a:ext cx="3031901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EA6821D-46DC-FD9C-2FAA-0924CB013230}"/>
              </a:ext>
            </a:extLst>
          </p:cNvPr>
          <p:cNvSpPr txBox="1"/>
          <p:nvPr/>
        </p:nvSpPr>
        <p:spPr>
          <a:xfrm>
            <a:off x="3992881" y="3023633"/>
            <a:ext cx="7616350" cy="392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Stjecanje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vještina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primjenjuju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radnom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mjestu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timski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rad,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komunikacija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rješavanje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problema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planiranje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upravljanje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zadacima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organizacijom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Volontiranje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odličan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način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upoznavanje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novih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ljudi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povezuje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zajednički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pregršt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zabave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aktivnosti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ih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svakodnevno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prate.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Volontiranjem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podižu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samopouzdanje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samopoštovanje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općenito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zadovoljstvo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životom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Volontiranje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donosi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zabavu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jednostavan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način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istraživanja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vlastitih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interesa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strasti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9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CD657031-5EFF-4D43-BC81-3D83214E6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Font, grafički dizajn, snimka zaslona&#10;&#10;Opis je automatski generiran">
            <a:extLst>
              <a:ext uri="{FF2B5EF4-FFF2-40B4-BE49-F238E27FC236}">
                <a16:creationId xmlns:a16="http://schemas.microsoft.com/office/drawing/2014/main" id="{61C7D15A-A0D6-0072-61EB-5EE75EAC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55" y="643467"/>
            <a:ext cx="4461291" cy="5571066"/>
          </a:xfrm>
          <a:prstGeom prst="rect">
            <a:avLst/>
          </a:prstGeom>
        </p:spPr>
      </p:pic>
      <p:pic>
        <p:nvPicPr>
          <p:cNvPr id="3" name="Slika 2" descr="Slika na kojoj se prikazuje tekst, odijevanje, osoba&#10;&#10;Opis je automatski generiran">
            <a:extLst>
              <a:ext uri="{FF2B5EF4-FFF2-40B4-BE49-F238E27FC236}">
                <a16:creationId xmlns:a16="http://schemas.microsoft.com/office/drawing/2014/main" id="{689C9A1A-20EA-C8EC-6469-B28753E3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783167"/>
            <a:ext cx="5291666" cy="52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5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Ljudsko lice, žena, osmijeh&#10;&#10;Opis je automatski generiran">
            <a:extLst>
              <a:ext uri="{FF2B5EF4-FFF2-40B4-BE49-F238E27FC236}">
                <a16:creationId xmlns:a16="http://schemas.microsoft.com/office/drawing/2014/main" id="{8E15B563-FB19-E11C-BDCA-F6778A500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3D249C-6E9E-483F-CCA6-DD09F207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hr-HR" dirty="0"/>
            </a:b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11D8E5D-8B1B-3494-FCAA-C36B11DBA994}"/>
              </a:ext>
            </a:extLst>
          </p:cNvPr>
          <p:cNvSpPr txBox="1"/>
          <p:nvPr/>
        </p:nvSpPr>
        <p:spPr>
          <a:xfrm>
            <a:off x="651933" y="2967335"/>
            <a:ext cx="10888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3200" b="1" dirty="0"/>
              <a:t>Nacionalna volonterska i </a:t>
            </a:r>
            <a:r>
              <a:rPr lang="hr-HR" sz="3200" b="1" dirty="0" err="1"/>
              <a:t>leadership</a:t>
            </a:r>
            <a:r>
              <a:rPr lang="hr-HR" sz="3200" b="1" dirty="0"/>
              <a:t> akademija - </a:t>
            </a:r>
            <a:r>
              <a:rPr lang="hr-HR" sz="3200" b="1" dirty="0" err="1"/>
              <a:t>UniSport</a:t>
            </a:r>
            <a:r>
              <a:rPr lang="hr-HR" sz="3200" b="1" dirty="0"/>
              <a:t> </a:t>
            </a:r>
            <a:r>
              <a:rPr lang="hr-HR" sz="3200" b="1" dirty="0" err="1"/>
              <a:t>ViLA</a:t>
            </a:r>
            <a:r>
              <a:rPr lang="hr-HR" sz="3200" b="1" dirty="0"/>
              <a:t> je novi projekt Hrvatskog akademskog sportskog saveza u koji želimo uključiti mlade i one koji se tako osjećaju, koji žele naučiti kako organizirati kvalitetno natjecanje ili volontirati na jednom natjecanju.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90DF59F-A981-8E8B-9737-1C6FE82AE010}"/>
              </a:ext>
            </a:extLst>
          </p:cNvPr>
          <p:cNvSpPr txBox="1"/>
          <p:nvPr/>
        </p:nvSpPr>
        <p:spPr>
          <a:xfrm>
            <a:off x="2600960" y="741680"/>
            <a:ext cx="6786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hr-HR" sz="4000" b="1" i="0" u="none" strike="noStrike" kern="1200" cap="none" spc="0" normalizeH="0" baseline="0" noProof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VOLONTERSKA AKADEMIJA</a:t>
            </a:r>
            <a:br>
              <a:rPr kumimoji="0" lang="hr-HR" sz="4000" b="1" i="0" u="none" strike="noStrike" kern="1200" cap="none" spc="0" normalizeH="0" baseline="0" noProof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hr-HR" sz="4000" b="1" i="0" u="none" strike="noStrike" kern="1200" cap="none" spc="0" normalizeH="0" baseline="0" noProof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UNISPORT VILA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5827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6583EC0-B95E-4CD4-9A9A-0C3F6FA8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5B8355-5373-403A-B5C2-4C8E70AC8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BACD68-BDD7-43D0-A593-66B247A4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0AC87D-DE1E-46F5-889B-6CFD4FB14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C643F3-476E-4474-A4AA-2AF19EC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7EE1E46-6AD7-4F25-ABEB-0C06AE466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9C342B7-8020-4464-8EB2-AE58A8B8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F3EC447-6BFD-478D-BCE7-B572B85BF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9EF6B20-23CA-444F-8D20-3A38184B6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 descr="Slika na kojoj se prikazuje osoba, odijevanje, osmijeh, Ljudsko lice&#10;&#10;Opis je automatski generiran">
            <a:extLst>
              <a:ext uri="{FF2B5EF4-FFF2-40B4-BE49-F238E27FC236}">
                <a16:creationId xmlns:a16="http://schemas.microsoft.com/office/drawing/2014/main" id="{B7A0947F-F031-74A1-28BC-F377DD60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41" y="2956848"/>
            <a:ext cx="3341542" cy="270960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9AF3EA7-A917-B92A-CD79-39D8DFFC7F80}"/>
              </a:ext>
            </a:extLst>
          </p:cNvPr>
          <p:cNvSpPr txBox="1"/>
          <p:nvPr/>
        </p:nvSpPr>
        <p:spPr>
          <a:xfrm>
            <a:off x="4224188" y="2603500"/>
            <a:ext cx="7703651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Cilj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educiranje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mladih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ljudi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zainteresiranih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karijeru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menadžmentu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poticanje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rasta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broja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volontera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hr-H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Želja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potaknuti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daljnji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razvoj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baze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volontera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kako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jednom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mjestu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okupili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prilike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volontiranje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nastavili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niz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odlično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organiziranih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projekata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kojima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u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fokusu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volonter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ViLA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zamišljena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središte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poveznica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organiziranih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sportskih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volonterskih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gdje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organizatori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volonteri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mogu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usavršiti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vještine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podijeliti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iskustva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7032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648</TotalTime>
  <Words>1998</Words>
  <Application>Microsoft Office PowerPoint</Application>
  <PresentationFormat>Široki zaslon</PresentationFormat>
  <Paragraphs>119</Paragraphs>
  <Slides>41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Soba za sastanke za ion</vt:lpstr>
      <vt:lpstr>VOLONTERI U SPORTU</vt:lpstr>
      <vt:lpstr>VOLONTIRANJE</vt:lpstr>
      <vt:lpstr>VOLONTIRANJE U SPORTU</vt:lpstr>
      <vt:lpstr>PowerPoint prezentacija</vt:lpstr>
      <vt:lpstr>DOBROBITI VOLONTIRANJA U SPORTU</vt:lpstr>
      <vt:lpstr>PowerPoint prezentacija</vt:lpstr>
      <vt:lpstr>PowerPoint prezentacija</vt:lpstr>
      <vt:lpstr> </vt:lpstr>
      <vt:lpstr>PowerPoint prezentacija</vt:lpstr>
      <vt:lpstr>IVANA ANČIĆ</vt:lpstr>
      <vt:lpstr>„To je najljepši posao na svijetu”, I. Ančić </vt:lpstr>
      <vt:lpstr>PowerPoint prezentacija</vt:lpstr>
      <vt:lpstr>POSLOVI I ZADAĆE VOLONTERA NA SPORTSKIM NATJECANJIMA</vt:lpstr>
      <vt:lpstr>PowerPoint prezentacija</vt:lpstr>
      <vt:lpstr>PowerPoint prezentacija</vt:lpstr>
      <vt:lpstr>PowerPoint prezentacija</vt:lpstr>
      <vt:lpstr>PowerPoint prezentacija</vt:lpstr>
      <vt:lpstr>SPORTAŠI VELIKOG SRCA</vt:lpstr>
      <vt:lpstr>DAMJAN PETERLIN</vt:lpstr>
      <vt:lpstr>PowerPoint prezentacija</vt:lpstr>
      <vt:lpstr>PowerPoint prezentacija</vt:lpstr>
      <vt:lpstr>MONIKA MILIČEVIĆ</vt:lpstr>
      <vt:lpstr>PowerPoint prezentacija</vt:lpstr>
      <vt:lpstr>PowerPoint prezentacija</vt:lpstr>
      <vt:lpstr>Selo u Africi dobilo dresove Hajduka:  „Sad se tamo viče Livaja, a ne Messi”</vt:lpstr>
      <vt:lpstr>PowerPoint prezentacija</vt:lpstr>
      <vt:lpstr>PowerPoint prezentacija</vt:lpstr>
      <vt:lpstr>SPORTAŠI HUMANITARCI</vt:lpstr>
      <vt:lpstr>ROGER FEDERER</vt:lpstr>
      <vt:lpstr>ANDRE AGASSI</vt:lpstr>
      <vt:lpstr>CRISTIANO RONALDO</vt:lpstr>
      <vt:lpstr>PowerPoint prezentacija</vt:lpstr>
      <vt:lpstr>DIKEMBE MUTOMBO</vt:lpstr>
      <vt:lpstr>LEBRON JAMES</vt:lpstr>
      <vt:lpstr>MARCUS RASHFORD</vt:lpstr>
      <vt:lpstr>SERENA WILLIAMS</vt:lpstr>
      <vt:lpstr>NEYMAR</vt:lpstr>
      <vt:lpstr>MARIN ČILIĆ</vt:lpstr>
      <vt:lpstr>DEJAN LOVREN</vt:lpstr>
      <vt:lpstr>MARIO MANDŽUKIĆ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VOLONTERI U SPORTU</dc:title>
  <dc:creator>Korisnik</dc:creator>
  <cp:lastModifiedBy>Knjižnica</cp:lastModifiedBy>
  <cp:revision>52</cp:revision>
  <dcterms:created xsi:type="dcterms:W3CDTF">2023-11-18T17:59:46Z</dcterms:created>
  <dcterms:modified xsi:type="dcterms:W3CDTF">2023-12-06T10:18:32Z</dcterms:modified>
</cp:coreProperties>
</file>