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rednji stil 2 - Isticanj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rednji stil 4 - Isticanj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rednji stil 4 - Isticanj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20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0E872-9AF9-4ABF-84A0-FBB0EC1C751A}" type="datetimeFigureOut">
              <a:rPr lang="sr-Latn-CS" smtClean="0"/>
              <a:pPr/>
              <a:t>8.6.2016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FD061-48F2-4068-8978-A357E0FD548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227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7AF8-F8F1-4D89-B24C-9C6794D30652}" type="datetime1">
              <a:rPr lang="sr-Latn-CS" smtClean="0"/>
              <a:pPr/>
              <a:t>8.6.2016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2621-01F0-465D-976D-89F84EE0BA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6654-FEB3-42BB-9FD1-717F3F34A3C7}" type="datetime1">
              <a:rPr lang="sr-Latn-CS" smtClean="0"/>
              <a:pPr/>
              <a:t>8.6.2016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2621-01F0-465D-976D-89F84EE0BA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A9CD-407C-49AB-BDF8-107CBE432D9F}" type="datetime1">
              <a:rPr lang="sr-Latn-CS" smtClean="0"/>
              <a:pPr/>
              <a:t>8.6.2016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2621-01F0-465D-976D-89F84EE0BA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4406-EB97-4677-B651-9729777F5C9E}" type="datetime1">
              <a:rPr lang="sr-Latn-CS" smtClean="0"/>
              <a:pPr/>
              <a:t>8.6.2016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2621-01F0-465D-976D-89F84EE0BA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73E0-1046-4C04-A4F4-B3F55EEFD28F}" type="datetime1">
              <a:rPr lang="sr-Latn-CS" smtClean="0"/>
              <a:pPr/>
              <a:t>8.6.2016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2621-01F0-465D-976D-89F84EE0BA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0FB1-1BD8-4815-B695-A9643D0F1E27}" type="datetime1">
              <a:rPr lang="sr-Latn-CS" smtClean="0"/>
              <a:pPr/>
              <a:t>8.6.2016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2621-01F0-465D-976D-89F84EE0BA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B0DC-FA91-4F55-9BD4-DC35BADC0EC8}" type="datetime1">
              <a:rPr lang="sr-Latn-CS" smtClean="0"/>
              <a:pPr/>
              <a:t>8.6.2016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2621-01F0-465D-976D-89F84EE0BA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FEAC1-9742-4A8E-B43B-C701B0F7FE22}" type="datetime1">
              <a:rPr lang="sr-Latn-CS" smtClean="0"/>
              <a:pPr/>
              <a:t>8.6.2016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2621-01F0-465D-976D-89F84EE0BA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DCB0-8D1C-435F-B0DE-35C181BEEB2C}" type="datetime1">
              <a:rPr lang="sr-Latn-CS" smtClean="0"/>
              <a:pPr/>
              <a:t>8.6.2016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2621-01F0-465D-976D-89F84EE0BA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BDF7-7223-4590-865F-FBFB96AD98B0}" type="datetime1">
              <a:rPr lang="sr-Latn-CS" smtClean="0"/>
              <a:pPr/>
              <a:t>8.6.2016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2621-01F0-465D-976D-89F84EE0BA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BB4C-7FD4-4753-9516-EDD6838B1E98}" type="datetime1">
              <a:rPr lang="sr-Latn-CS" smtClean="0"/>
              <a:pPr/>
              <a:t>8.6.2016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2621-01F0-465D-976D-89F84EE0BA5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CB909-8174-4D02-985A-9D31422671F6}" type="datetime1">
              <a:rPr lang="sr-Latn-CS" smtClean="0"/>
              <a:pPr/>
              <a:t>8.6.2016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92621-01F0-465D-976D-89F84EE0BA5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dairyinstitute.org/wp-content/uploads/2015/02/milk-g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14282" y="2000240"/>
            <a:ext cx="4500594" cy="2143140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r-HR" sz="4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 OD LIVADE DO MLIJEKA </a:t>
            </a:r>
            <a:r>
              <a:rPr lang="hr-HR" sz="4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endParaRPr lang="hr-HR" sz="48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2844" y="214290"/>
            <a:ext cx="6715172" cy="1752600"/>
          </a:xfrm>
        </p:spPr>
        <p:txBody>
          <a:bodyPr>
            <a:normAutofit/>
          </a:bodyPr>
          <a:lstStyle/>
          <a:p>
            <a:pPr algn="l"/>
            <a:r>
              <a:rPr lang="hr-HR" sz="2400" dirty="0" smtClean="0">
                <a:solidFill>
                  <a:schemeClr val="tx1"/>
                </a:solidFill>
              </a:rPr>
              <a:t>Osnovna škola “Vladimir Nazor” </a:t>
            </a:r>
          </a:p>
          <a:p>
            <a:pPr algn="l"/>
            <a:r>
              <a:rPr lang="hr-HR" sz="2400" dirty="0" smtClean="0">
                <a:solidFill>
                  <a:schemeClr val="tx1"/>
                </a:solidFill>
              </a:rPr>
              <a:t>Sveti </a:t>
            </a:r>
            <a:r>
              <a:rPr lang="hr-HR" sz="2400" dirty="0" smtClean="0">
                <a:solidFill>
                  <a:schemeClr val="tx1"/>
                </a:solidFill>
              </a:rPr>
              <a:t>Ilija, 10</a:t>
            </a:r>
            <a:r>
              <a:rPr lang="hr-HR" sz="2400" dirty="0" smtClean="0">
                <a:solidFill>
                  <a:schemeClr val="tx1"/>
                </a:solidFill>
              </a:rPr>
              <a:t>. </a:t>
            </a:r>
            <a:r>
              <a:rPr lang="hr-HR" sz="2400" dirty="0" smtClean="0">
                <a:solidFill>
                  <a:schemeClr val="tx1"/>
                </a:solidFill>
              </a:rPr>
              <a:t>lipnja </a:t>
            </a:r>
            <a:r>
              <a:rPr lang="hr-HR" sz="2400" dirty="0" smtClean="0">
                <a:solidFill>
                  <a:schemeClr val="tx1"/>
                </a:solidFill>
              </a:rPr>
              <a:t>2016.</a:t>
            </a:r>
            <a:endParaRPr lang="hr-HR" sz="2400" dirty="0">
              <a:solidFill>
                <a:schemeClr val="tx1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2621-01F0-465D-976D-89F84EE0BA5D}" type="slidenum">
              <a:rPr lang="hr-HR" smtClean="0"/>
              <a:pPr/>
              <a:t>1</a:t>
            </a:fld>
            <a:endParaRPr lang="hr-HR"/>
          </a:p>
        </p:txBody>
      </p:sp>
      <p:sp>
        <p:nvSpPr>
          <p:cNvPr id="7" name="TekstniOkvir 6"/>
          <p:cNvSpPr txBox="1"/>
          <p:nvPr/>
        </p:nvSpPr>
        <p:spPr>
          <a:xfrm>
            <a:off x="928662" y="4572008"/>
            <a:ext cx="2714644" cy="584775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2. a i 2. b</a:t>
            </a:r>
            <a:endParaRPr lang="hr-HR" sz="32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Users\xy\Desktop\Prezentacija Od livade do mlijeka\P5160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6643702" cy="4982776"/>
          </a:xfrm>
          <a:prstGeom prst="rect">
            <a:avLst/>
          </a:prstGeom>
          <a:noFill/>
        </p:spPr>
      </p:pic>
      <p:pic>
        <p:nvPicPr>
          <p:cNvPr id="24579" name="Picture 3" descr="d:\Users\xy\Desktop\Prezentacija Od livade do mlijeka\P51601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143116"/>
            <a:ext cx="5857884" cy="4393414"/>
          </a:xfrm>
          <a:prstGeom prst="rect">
            <a:avLst/>
          </a:prstGeom>
          <a:noFill/>
        </p:spPr>
      </p:pic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2621-01F0-465D-976D-89F84EE0BA5D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Users\xy\Desktop\Prezentacija Od livade do mlijeka\P5160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6789799" cy="5092349"/>
          </a:xfrm>
          <a:prstGeom prst="rect">
            <a:avLst/>
          </a:prstGeom>
          <a:noFill/>
        </p:spPr>
      </p:pic>
      <p:pic>
        <p:nvPicPr>
          <p:cNvPr id="25603" name="Picture 3" descr="d:\Users\xy\Desktop\Prezentacija Od livade do mlijeka\P5160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785926"/>
            <a:ext cx="6500826" cy="4875620"/>
          </a:xfrm>
          <a:prstGeom prst="rect">
            <a:avLst/>
          </a:prstGeom>
          <a:noFill/>
        </p:spPr>
      </p:pic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2621-01F0-465D-976D-89F84EE0BA5D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Users\xy\Desktop\Prezentacija Od livade do mlijeka\P5160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6477044" cy="4857784"/>
          </a:xfrm>
          <a:prstGeom prst="rect">
            <a:avLst/>
          </a:prstGeom>
          <a:noFill/>
        </p:spPr>
      </p:pic>
      <p:pic>
        <p:nvPicPr>
          <p:cNvPr id="26627" name="Picture 3" descr="d:\Users\xy\Desktop\Prezentacija Od livade do mlijeka\P5160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500174"/>
            <a:ext cx="6715140" cy="5036355"/>
          </a:xfrm>
          <a:prstGeom prst="rect">
            <a:avLst/>
          </a:prstGeom>
          <a:noFill/>
        </p:spPr>
      </p:pic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2621-01F0-465D-976D-89F84EE0BA5D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d:\Users\xy\Desktop\Prezentacija Od livade do mlijeka\P5160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1"/>
            <a:ext cx="6858049" cy="5143536"/>
          </a:xfrm>
          <a:prstGeom prst="rect">
            <a:avLst/>
          </a:prstGeom>
          <a:noFill/>
        </p:spPr>
      </p:pic>
      <p:pic>
        <p:nvPicPr>
          <p:cNvPr id="27650" name="Picture 2" descr="d:\Users\xy\Desktop\Prezentacija Od livade do mlijeka\P5160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785926"/>
            <a:ext cx="6500858" cy="4875644"/>
          </a:xfrm>
          <a:prstGeom prst="rect">
            <a:avLst/>
          </a:prstGeom>
          <a:noFill/>
        </p:spPr>
      </p:pic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2621-01F0-465D-976D-89F84EE0BA5D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Users\xy\Desktop\Prezentacija Od livade do mlijeka\P5160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7858180" cy="5857916"/>
          </a:xfrm>
          <a:prstGeom prst="rect">
            <a:avLst/>
          </a:prstGeom>
          <a:noFill/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2621-01F0-465D-976D-89F84EE0BA5D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err="1" smtClean="0">
                <a:latin typeface="Bookman Old Style" pitchFamily="18" charset="0"/>
              </a:rPr>
              <a:t>Mmm</a:t>
            </a:r>
            <a:r>
              <a:rPr lang="hr-HR" dirty="0" smtClean="0">
                <a:latin typeface="Bookman Old Style" pitchFamily="18" charset="0"/>
              </a:rPr>
              <a:t>, fino svježe mlijeko!</a:t>
            </a:r>
            <a:endParaRPr lang="hr-HR" dirty="0">
              <a:latin typeface="Bookman Old Style" pitchFamily="18" charset="0"/>
            </a:endParaRPr>
          </a:p>
        </p:txBody>
      </p:sp>
      <p:pic>
        <p:nvPicPr>
          <p:cNvPr id="29698" name="Picture 2" descr="d:\Users\xy\Desktop\Prezentacija Od livade do mlijeka\P5160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6715172" cy="5036379"/>
          </a:xfrm>
          <a:prstGeom prst="rect">
            <a:avLst/>
          </a:prstGeom>
          <a:noFill/>
        </p:spPr>
      </p:pic>
      <p:pic>
        <p:nvPicPr>
          <p:cNvPr id="29699" name="Picture 3" descr="d:\Users\xy\Desktop\Prezentacija Od livade do mlijeka\P5160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000240"/>
            <a:ext cx="6096043" cy="4572032"/>
          </a:xfrm>
          <a:prstGeom prst="rect">
            <a:avLst/>
          </a:prstGeom>
          <a:noFill/>
        </p:spPr>
      </p:pic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2621-01F0-465D-976D-89F84EE0BA5D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upload.wikimedia.org/wikipedia/hr/thumb/a/a3/Vindija_Logo.svg/1280px-Vindija_Logo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86776" cy="2654359"/>
          </a:xfrm>
          <a:prstGeom prst="rect">
            <a:avLst/>
          </a:prstGeom>
          <a:noFill/>
        </p:spPr>
      </p:pic>
      <p:pic>
        <p:nvPicPr>
          <p:cNvPr id="30724" name="Picture 4" descr="http://www.majop.ba/images/robne_marke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214686"/>
            <a:ext cx="6357982" cy="3237680"/>
          </a:xfrm>
          <a:prstGeom prst="rect">
            <a:avLst/>
          </a:prstGeom>
          <a:noFill/>
        </p:spPr>
      </p:pic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2621-01F0-465D-976D-89F84EE0BA5D}" type="slidenum">
              <a:rPr lang="hr-HR" smtClean="0"/>
              <a:pPr/>
              <a:t>16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njuskalo.hr/image-bigger/kamioni-cisterne/cisterna-vodu-mlijeko-slika-146743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5876925" cy="4410076"/>
          </a:xfrm>
          <a:prstGeom prst="rect">
            <a:avLst/>
          </a:prstGeom>
          <a:noFill/>
        </p:spPr>
      </p:pic>
      <p:pic>
        <p:nvPicPr>
          <p:cNvPr id="31748" name="Picture 4" descr="http://www.radio-varazdin.hr/cms/upload/slike/8876412427702398_vindij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357430"/>
            <a:ext cx="5667381" cy="4250536"/>
          </a:xfrm>
          <a:prstGeom prst="rect">
            <a:avLst/>
          </a:prstGeom>
          <a:noFill/>
        </p:spPr>
      </p:pic>
      <p:sp>
        <p:nvSpPr>
          <p:cNvPr id="7" name="Zaobljeni pravokutnik 6"/>
          <p:cNvSpPr/>
          <p:nvPr/>
        </p:nvSpPr>
        <p:spPr>
          <a:xfrm>
            <a:off x="142844" y="3071810"/>
            <a:ext cx="3429024" cy="10715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latin typeface="Bookman Old Style" pitchFamily="18" charset="0"/>
              </a:rPr>
              <a:t>Cisterna s mlijekom</a:t>
            </a:r>
            <a:endParaRPr lang="hr-HR" sz="3200" dirty="0">
              <a:latin typeface="Bookman Old Style" pitchFamily="18" charset="0"/>
            </a:endParaRPr>
          </a:p>
        </p:txBody>
      </p:sp>
      <p:sp>
        <p:nvSpPr>
          <p:cNvPr id="8" name="Zaobljeni pravokutnik 7"/>
          <p:cNvSpPr/>
          <p:nvPr/>
        </p:nvSpPr>
        <p:spPr>
          <a:xfrm>
            <a:off x="2357422" y="5500702"/>
            <a:ext cx="2357454" cy="92869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 smtClean="0">
                <a:latin typeface="Bookman Old Style" pitchFamily="18" charset="0"/>
              </a:rPr>
              <a:t>Vindija</a:t>
            </a:r>
            <a:endParaRPr lang="hr-HR" sz="3600" dirty="0">
              <a:latin typeface="Bookman Old Style" pitchFamily="18" charset="0"/>
            </a:endParaRPr>
          </a:p>
        </p:txBody>
      </p:sp>
      <p:cxnSp>
        <p:nvCxnSpPr>
          <p:cNvPr id="10" name="Ravni poveznik sa strelicom 9"/>
          <p:cNvCxnSpPr/>
          <p:nvPr/>
        </p:nvCxnSpPr>
        <p:spPr>
          <a:xfrm rot="16200000" flipH="1">
            <a:off x="7500958" y="3143248"/>
            <a:ext cx="1285884" cy="57150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Zaobljeni pravokutnik 11"/>
          <p:cNvSpPr/>
          <p:nvPr/>
        </p:nvSpPr>
        <p:spPr>
          <a:xfrm>
            <a:off x="5357818" y="1643050"/>
            <a:ext cx="3429024" cy="107157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latin typeface="Bookman Old Style" pitchFamily="18" charset="0"/>
              </a:rPr>
              <a:t>Spremnici s mlijekom</a:t>
            </a:r>
            <a:endParaRPr lang="hr-HR" sz="3200" dirty="0">
              <a:latin typeface="Bookman Old Style" pitchFamily="18" charset="0"/>
            </a:endParaRPr>
          </a:p>
        </p:txBody>
      </p:sp>
      <p:sp>
        <p:nvSpPr>
          <p:cNvPr id="13" name="Rezervirano mjesto broja slajd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2621-01F0-465D-976D-89F84EE0BA5D}" type="slidenum">
              <a:rPr lang="hr-HR" smtClean="0"/>
              <a:pPr/>
              <a:t>17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29642" cy="1143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r-HR" dirty="0" smtClean="0">
                <a:latin typeface="Bookman Old Style" pitchFamily="18" charset="0"/>
              </a:rPr>
              <a:t>Mlijeko se puni u plastične boce.</a:t>
            </a:r>
            <a:endParaRPr lang="hr-HR" dirty="0">
              <a:latin typeface="Bookman Old Style" pitchFamily="18" charset="0"/>
            </a:endParaRPr>
          </a:p>
        </p:txBody>
      </p:sp>
      <p:pic>
        <p:nvPicPr>
          <p:cNvPr id="32770" name="Picture 2" descr="http://www.vecernji.hr/media/cache/29/32/2932c284bc824e6728f2506b17b76e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723792" cy="5000660"/>
          </a:xfrm>
          <a:prstGeom prst="rect">
            <a:avLst/>
          </a:prstGeom>
          <a:noFill/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2621-01F0-465D-976D-89F84EE0BA5D}" type="slidenum">
              <a:rPr lang="hr-HR" smtClean="0"/>
              <a:pPr/>
              <a:t>18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likovni rezultat za vindija proizvod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3000372" cy="3000372"/>
          </a:xfrm>
          <a:prstGeom prst="rect">
            <a:avLst/>
          </a:prstGeom>
          <a:noFill/>
        </p:spPr>
      </p:pic>
      <p:pic>
        <p:nvPicPr>
          <p:cNvPr id="33800" name="Picture 8" descr="Slikovni rezultat za vindija proizvodi"/>
          <p:cNvPicPr>
            <a:picLocks noChangeAspect="1" noChangeArrowheads="1"/>
          </p:cNvPicPr>
          <p:nvPr/>
        </p:nvPicPr>
        <p:blipFill>
          <a:blip r:embed="rId3"/>
          <a:srcRect l="27500" t="5000" r="32500" b="5000"/>
          <a:stretch>
            <a:fillRect/>
          </a:stretch>
        </p:blipFill>
        <p:spPr bwMode="auto">
          <a:xfrm>
            <a:off x="428596" y="2786058"/>
            <a:ext cx="1714512" cy="3857652"/>
          </a:xfrm>
          <a:prstGeom prst="rect">
            <a:avLst/>
          </a:prstGeom>
          <a:noFill/>
        </p:spPr>
      </p:pic>
      <p:pic>
        <p:nvPicPr>
          <p:cNvPr id="33802" name="Picture 10" descr="http://static.zena.hr/images/proizvodi/product_10038.jpg"/>
          <p:cNvPicPr>
            <a:picLocks noChangeAspect="1" noChangeArrowheads="1"/>
          </p:cNvPicPr>
          <p:nvPr/>
        </p:nvPicPr>
        <p:blipFill>
          <a:blip r:embed="rId4"/>
          <a:srcRect l="26923" t="15385" r="28846" b="13462"/>
          <a:stretch>
            <a:fillRect/>
          </a:stretch>
        </p:blipFill>
        <p:spPr bwMode="auto">
          <a:xfrm>
            <a:off x="5786446" y="214290"/>
            <a:ext cx="1857388" cy="2987972"/>
          </a:xfrm>
          <a:prstGeom prst="rect">
            <a:avLst/>
          </a:prstGeom>
          <a:noFill/>
        </p:spPr>
      </p:pic>
      <p:pic>
        <p:nvPicPr>
          <p:cNvPr id="33804" name="Picture 12" descr="http://www.majop.ba/images/robne_marke1.jpg"/>
          <p:cNvPicPr>
            <a:picLocks noChangeAspect="1" noChangeArrowheads="1"/>
          </p:cNvPicPr>
          <p:nvPr/>
        </p:nvPicPr>
        <p:blipFill>
          <a:blip r:embed="rId5"/>
          <a:srcRect l="1154" t="2266" r="769"/>
          <a:stretch>
            <a:fillRect/>
          </a:stretch>
        </p:blipFill>
        <p:spPr bwMode="auto">
          <a:xfrm>
            <a:off x="2643174" y="3500438"/>
            <a:ext cx="6072230" cy="3081337"/>
          </a:xfrm>
          <a:prstGeom prst="rect">
            <a:avLst/>
          </a:prstGeom>
          <a:noFill/>
        </p:spPr>
      </p:pic>
      <p:pic>
        <p:nvPicPr>
          <p:cNvPr id="33796" name="Picture 4" descr="http://static.zena.hr/images/proizvodi/product_5025.jpg"/>
          <p:cNvPicPr>
            <a:picLocks noChangeAspect="1" noChangeArrowheads="1"/>
          </p:cNvPicPr>
          <p:nvPr/>
        </p:nvPicPr>
        <p:blipFill>
          <a:blip r:embed="rId6"/>
          <a:srcRect l="27660" r="29787"/>
          <a:stretch>
            <a:fillRect/>
          </a:stretch>
        </p:blipFill>
        <p:spPr bwMode="auto">
          <a:xfrm>
            <a:off x="4071934" y="0"/>
            <a:ext cx="1428760" cy="3357586"/>
          </a:xfrm>
          <a:prstGeom prst="rect">
            <a:avLst/>
          </a:prstGeom>
          <a:noFill/>
        </p:spPr>
      </p:pic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2621-01F0-465D-976D-89F84EE0BA5D}" type="slidenum">
              <a:rPr lang="hr-HR" smtClean="0"/>
              <a:pPr/>
              <a:t>19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Opis: http://visoko.co.ba/wp-content/uploads/2015/07/kravlje-mlije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347578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sz="5400" dirty="0" smtClean="0">
                <a:latin typeface="Bookman Old Style" pitchFamily="18" charset="0"/>
              </a:rPr>
              <a:t>…složen proces…</a:t>
            </a:r>
            <a:endParaRPr lang="hr-HR" sz="5400" dirty="0">
              <a:latin typeface="Bookman Old Style" pitchFamily="18" charset="0"/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2621-01F0-465D-976D-89F84EE0BA5D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Users\xy\Desktop\Prezentacija Od livade do mlijeka\P6030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57818" y="500042"/>
            <a:ext cx="3143272" cy="1785950"/>
          </a:xfrm>
          <a:prstGeom prst="wedgeRoundRectCallout">
            <a:avLst>
              <a:gd name="adj1" fmla="val -29517"/>
              <a:gd name="adj2" fmla="val 9688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>
                <a:latin typeface="Bookman Old Style" pitchFamily="18" charset="0"/>
              </a:rPr>
              <a:t>SIIIR!</a:t>
            </a:r>
            <a:endParaRPr lang="hr-HR" dirty="0">
              <a:latin typeface="Bookman Old Style" pitchFamily="18" charset="0"/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2621-01F0-465D-976D-89F84EE0BA5D}" type="slidenum">
              <a:rPr lang="hr-HR" smtClean="0"/>
              <a:pPr/>
              <a:t>20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1538" y="1214422"/>
            <a:ext cx="5500726" cy="3143272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6600" dirty="0" smtClean="0">
                <a:latin typeface="Bookman Old Style" pitchFamily="18" charset="0"/>
              </a:rPr>
              <a:t>UPAMTITE</a:t>
            </a:r>
            <a:endParaRPr lang="hr-HR" sz="6600" dirty="0">
              <a:latin typeface="Bookman Old Style" pitchFamily="18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2621-01F0-465D-976D-89F84EE0BA5D}" type="slidenum">
              <a:rPr lang="hr-HR" smtClean="0"/>
              <a:pPr/>
              <a:t>21</a:t>
            </a:fld>
            <a:endParaRPr lang="hr-HR"/>
          </a:p>
        </p:txBody>
      </p:sp>
      <p:pic>
        <p:nvPicPr>
          <p:cNvPr id="36866" name="Picture 2" descr="http://www.studiramozajedno.eu/wp-content/uploads/2014/08/img-thing.jpg"/>
          <p:cNvPicPr>
            <a:picLocks noChangeAspect="1" noChangeArrowheads="1"/>
          </p:cNvPicPr>
          <p:nvPr/>
        </p:nvPicPr>
        <p:blipFill>
          <a:blip r:embed="rId2"/>
          <a:srcRect l="27500" r="30000"/>
          <a:stretch>
            <a:fillRect/>
          </a:stretch>
        </p:blipFill>
        <p:spPr bwMode="auto">
          <a:xfrm>
            <a:off x="6715140" y="857232"/>
            <a:ext cx="1609152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hr-HR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ZDRAVICA ZA KRAVICU!</a:t>
            </a:r>
            <a:endParaRPr lang="hr-HR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5842" name="Picture 2" descr="http://www.aura.ba/wp-content/uploads/2015/07/krava_mle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6667546" cy="5000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2621-01F0-465D-976D-89F84EE0BA5D}" type="slidenum">
              <a:rPr lang="hr-HR" smtClean="0"/>
              <a:pPr/>
              <a:t>22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rgbClr val="DDEBCF"/>
            </a:gs>
            <a:gs pos="50000">
              <a:srgbClr val="9CB86E"/>
            </a:gs>
            <a:gs pos="91000">
              <a:schemeClr val="accent3">
                <a:lumMod val="40000"/>
                <a:lumOff val="60000"/>
                <a:alpha val="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85852" y="500042"/>
            <a:ext cx="6786610" cy="1071562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>
                <a:latin typeface="Bookman Old Style" pitchFamily="18" charset="0"/>
              </a:rPr>
              <a:t>HVALA NA PAŽNJI!</a:t>
            </a:r>
            <a:endParaRPr lang="hr-HR" dirty="0">
              <a:latin typeface="Bookman Old Style" pitchFamily="18" charset="0"/>
            </a:endParaRPr>
          </a:p>
        </p:txBody>
      </p:sp>
      <p:pic>
        <p:nvPicPr>
          <p:cNvPr id="37890" name="Picture 2" descr="http://www.agroklub.com/upload/slike/krava-cvij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736" y="2071678"/>
            <a:ext cx="4714908" cy="31432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2621-01F0-465D-976D-89F84EE0BA5D}" type="slidenum">
              <a:rPr lang="hr-HR" smtClean="0"/>
              <a:pPr/>
              <a:t>23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Slika 1" descr="Opis: Opis: http://www.mps.hr/UserDocsImages/shema%20skolskoh%20mlijeka/plakat-skolsko%20mlijeko.png"/>
          <p:cNvPicPr>
            <a:picLocks noChangeAspect="1" noChangeArrowheads="1"/>
          </p:cNvPicPr>
          <p:nvPr/>
        </p:nvPicPr>
        <p:blipFill>
          <a:blip r:embed="rId2"/>
          <a:srcRect r="798" b="1073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2621-01F0-465D-976D-89F84EE0BA5D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sz="5400" dirty="0" smtClean="0">
                <a:latin typeface="Bookman Old Style" pitchFamily="18" charset="0"/>
              </a:rPr>
              <a:t>MLIJEKO</a:t>
            </a:r>
            <a:endParaRPr lang="hr-HR" sz="5400" dirty="0">
              <a:latin typeface="Bookman Old Style" pitchFamily="18" charset="0"/>
            </a:endParaRPr>
          </a:p>
        </p:txBody>
      </p:sp>
      <p:sp>
        <p:nvSpPr>
          <p:cNvPr id="17410" name="AutoShape 2" descr="Slikovni rezultat za mil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7412" name="AutoShape 4" descr="Slikovni rezultat za mil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7414" name="AutoShape 6" descr="Slikovni rezultat za mil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7416" name="Picture 8" descr="http://www.bbcgoodfood.com/sites/default/files/milk-500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88"/>
            <a:ext cx="6664145" cy="4664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Zaobljeni pravokutnik 7"/>
          <p:cNvSpPr/>
          <p:nvPr/>
        </p:nvSpPr>
        <p:spPr>
          <a:xfrm>
            <a:off x="357158" y="3286124"/>
            <a:ext cx="2143140" cy="107157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latin typeface="Bookman Old Style" pitchFamily="18" charset="0"/>
              </a:rPr>
              <a:t>Kalcij</a:t>
            </a:r>
            <a:endParaRPr lang="hr-HR" sz="3200" dirty="0">
              <a:latin typeface="Bookman Old Style" pitchFamily="18" charset="0"/>
            </a:endParaRPr>
          </a:p>
        </p:txBody>
      </p:sp>
      <p:sp>
        <p:nvSpPr>
          <p:cNvPr id="10" name="Rezervirano mjesto sadržaja 8"/>
          <p:cNvSpPr txBox="1">
            <a:spLocks/>
          </p:cNvSpPr>
          <p:nvPr/>
        </p:nvSpPr>
        <p:spPr>
          <a:xfrm>
            <a:off x="6072198" y="2357430"/>
            <a:ext cx="2357454" cy="112552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r-HR" sz="3200" dirty="0" smtClean="0">
                <a:latin typeface="Bookman Old Style" pitchFamily="18" charset="0"/>
              </a:rPr>
              <a:t>Vitamini</a:t>
            </a: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11" name="Rezervirano mjesto sadržaja 8"/>
          <p:cNvSpPr txBox="1">
            <a:spLocks/>
          </p:cNvSpPr>
          <p:nvPr/>
        </p:nvSpPr>
        <p:spPr>
          <a:xfrm>
            <a:off x="642910" y="4929198"/>
            <a:ext cx="2214578" cy="119696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r-HR" sz="3200" dirty="0" smtClean="0">
                <a:latin typeface="Bookman Old Style" pitchFamily="18" charset="0"/>
              </a:rPr>
              <a:t>Minerali</a:t>
            </a: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12" name="Rezervirano mjesto broja slajd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2621-01F0-465D-976D-89F84EE0BA5D}" type="slidenum">
              <a:rPr lang="hr-HR" smtClean="0"/>
              <a:pPr/>
              <a:t>4</a:t>
            </a:fld>
            <a:endParaRPr lang="hr-HR"/>
          </a:p>
        </p:txBody>
      </p:sp>
      <p:sp>
        <p:nvSpPr>
          <p:cNvPr id="15" name="Zaobljeni pravokutnik 14"/>
          <p:cNvSpPr/>
          <p:nvPr/>
        </p:nvSpPr>
        <p:spPr>
          <a:xfrm>
            <a:off x="5786446" y="4429132"/>
            <a:ext cx="2786082" cy="107157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latin typeface="Bookman Old Style" pitchFamily="18" charset="0"/>
              </a:rPr>
              <a:t>Bjelančevine</a:t>
            </a:r>
            <a:endParaRPr lang="hr-HR" sz="32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mojportal.ba/slike/novosti/AAA%20MOJE%20ZDRAVLJE/MOJA%20APOTEKA/mlijeko-dije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4" y="3929066"/>
            <a:ext cx="3905245" cy="2928934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latin typeface="Bookman Old Style" pitchFamily="18" charset="0"/>
              </a:rPr>
              <a:t>Rezultati ankete za učenike od 1. do 4. razreda</a:t>
            </a:r>
            <a:endParaRPr lang="hr-HR" dirty="0">
              <a:latin typeface="Bookman Old Style" pitchFamily="18" charset="0"/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357158" y="2000240"/>
          <a:ext cx="6715173" cy="128021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38391"/>
                <a:gridCol w="2238391"/>
                <a:gridCol w="2238391"/>
              </a:tblGrid>
              <a:tr h="768945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Voliš li piti  mlijeko?</a:t>
                      </a:r>
                      <a:endParaRPr lang="hr-HR" sz="24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DA</a:t>
                      </a:r>
                      <a:endParaRPr lang="hr-HR" sz="24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NE</a:t>
                      </a:r>
                      <a:endParaRPr lang="hr-HR" sz="2400" dirty="0"/>
                    </a:p>
                  </a:txBody>
                  <a:tcPr marT="45734" marB="45734"/>
                </a:tc>
              </a:tr>
              <a:tr h="445501"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125</a:t>
                      </a:r>
                      <a:endParaRPr lang="hr-HR" sz="24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6</a:t>
                      </a:r>
                      <a:endParaRPr lang="hr-HR" sz="2400" dirty="0"/>
                    </a:p>
                  </a:txBody>
                  <a:tcPr marT="45734" marB="45734"/>
                </a:tc>
              </a:tr>
            </a:tbl>
          </a:graphicData>
        </a:graphic>
      </p:graphicFrame>
      <p:graphicFrame>
        <p:nvGraphicFramePr>
          <p:cNvPr id="5" name="Tablica 4"/>
          <p:cNvGraphicFramePr>
            <a:graphicFrameLocks noGrp="1"/>
          </p:cNvGraphicFramePr>
          <p:nvPr/>
        </p:nvGraphicFramePr>
        <p:xfrm>
          <a:off x="357158" y="3643314"/>
          <a:ext cx="5357852" cy="206896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39463"/>
                <a:gridCol w="1339463"/>
                <a:gridCol w="1339463"/>
                <a:gridCol w="1339463"/>
              </a:tblGrid>
              <a:tr h="1118160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Koliko puta tjedno piješ mlijeko?</a:t>
                      </a:r>
                      <a:endParaRPr lang="hr-HR" sz="2000" dirty="0"/>
                    </a:p>
                  </a:txBody>
                  <a:tcPr marT="45743" marB="45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JEDANPUT</a:t>
                      </a:r>
                      <a:endParaRPr lang="hr-HR" sz="2000" dirty="0"/>
                    </a:p>
                  </a:txBody>
                  <a:tcPr marT="45743" marB="45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TRI</a:t>
                      </a:r>
                      <a:r>
                        <a:rPr lang="hr-HR" sz="2000" baseline="0" dirty="0" smtClean="0"/>
                        <a:t> / ČETIRI PUTA</a:t>
                      </a:r>
                      <a:endParaRPr lang="hr-HR" sz="2000" dirty="0"/>
                    </a:p>
                  </a:txBody>
                  <a:tcPr marT="45743" marB="45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SVAKI DAN</a:t>
                      </a:r>
                      <a:endParaRPr lang="hr-HR" sz="2000" dirty="0"/>
                    </a:p>
                  </a:txBody>
                  <a:tcPr marT="45743" marB="45743"/>
                </a:tc>
              </a:tr>
              <a:tr h="453476">
                <a:tc>
                  <a:txBody>
                    <a:bodyPr/>
                    <a:lstStyle/>
                    <a:p>
                      <a:endParaRPr lang="hr-HR" sz="2000"/>
                    </a:p>
                  </a:txBody>
                  <a:tcPr marT="45743" marB="45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16</a:t>
                      </a:r>
                      <a:endParaRPr lang="hr-HR" sz="2000" dirty="0"/>
                    </a:p>
                  </a:txBody>
                  <a:tcPr marT="45743" marB="45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39</a:t>
                      </a:r>
                      <a:endParaRPr lang="hr-HR" sz="2000" dirty="0"/>
                    </a:p>
                  </a:txBody>
                  <a:tcPr marT="45743" marB="45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72</a:t>
                      </a:r>
                      <a:endParaRPr lang="hr-HR" sz="2000" dirty="0"/>
                    </a:p>
                  </a:txBody>
                  <a:tcPr marT="45743" marB="45743"/>
                </a:tc>
              </a:tr>
            </a:tbl>
          </a:graphicData>
        </a:graphic>
      </p:graphicFrame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2621-01F0-465D-976D-89F84EE0BA5D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28587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latin typeface="Bookman Old Style" pitchFamily="18" charset="0"/>
              </a:rPr>
              <a:t>Rezultati ankete o brojnosti krava u našem užem zavičaju</a:t>
            </a:r>
            <a:endParaRPr lang="hr-HR" dirty="0">
              <a:latin typeface="Bookman Old Style" pitchFamily="18" charset="0"/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928662" y="1643050"/>
          <a:ext cx="7172350" cy="236921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34470"/>
                <a:gridCol w="1565926"/>
                <a:gridCol w="1571636"/>
                <a:gridCol w="1285884"/>
                <a:gridCol w="1314434"/>
              </a:tblGrid>
              <a:tr h="773115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SVETI ILIJA</a:t>
                      </a:r>
                      <a:endParaRPr lang="hr-HR" sz="24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ŽIGROVEC</a:t>
                      </a:r>
                      <a:endParaRPr lang="hr-HR" sz="24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BERETINEC</a:t>
                      </a:r>
                      <a:endParaRPr lang="hr-HR" sz="24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DOLJAN</a:t>
                      </a:r>
                      <a:endParaRPr lang="hr-HR" sz="24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SEKETIN</a:t>
                      </a:r>
                      <a:endParaRPr lang="hr-HR" sz="2400" dirty="0"/>
                    </a:p>
                  </a:txBody>
                  <a:tcPr marT="45733" marB="45733"/>
                </a:tc>
              </a:tr>
              <a:tr h="773115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19</a:t>
                      </a:r>
                      <a:endParaRPr lang="hr-HR" sz="24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7</a:t>
                      </a:r>
                      <a:endParaRPr lang="hr-HR" sz="24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6</a:t>
                      </a:r>
                      <a:endParaRPr lang="hr-HR" sz="24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5</a:t>
                      </a:r>
                      <a:endParaRPr lang="hr-HR" sz="24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5</a:t>
                      </a:r>
                      <a:endParaRPr lang="hr-HR" sz="2400" dirty="0"/>
                    </a:p>
                  </a:txBody>
                  <a:tcPr marT="45733" marB="45733"/>
                </a:tc>
              </a:tr>
              <a:tr h="773115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UKUPNO:</a:t>
                      </a:r>
                      <a:endParaRPr lang="hr-HR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</a:t>
                      </a:r>
                      <a:endParaRPr lang="hr-HR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 marT="45733" marB="45733"/>
                </a:tc>
              </a:tr>
            </a:tbl>
          </a:graphicData>
        </a:graphic>
      </p:graphicFrame>
      <p:pic>
        <p:nvPicPr>
          <p:cNvPr id="18434" name="Picture 2" descr="http://life-schools.com/files/18/229658/4446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1"/>
            <a:ext cx="4191000" cy="2714620"/>
          </a:xfrm>
          <a:prstGeom prst="rect">
            <a:avLst/>
          </a:prstGeom>
          <a:noFill/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2621-01F0-465D-976D-89F84EE0BA5D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Farma obitelji </a:t>
            </a:r>
            <a:r>
              <a:rPr lang="hr-HR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Zeljak</a:t>
            </a:r>
            <a:endParaRPr lang="hr-H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21505" name="Picture 1" descr="d:\Users\xy\Desktop\Prezentacija Od livade do mlijeka\P5160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643050"/>
            <a:ext cx="6500858" cy="4875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2621-01F0-465D-976D-89F84EE0BA5D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>
                <a:latin typeface="Bookman Old Style" pitchFamily="18" charset="0"/>
              </a:rPr>
              <a:t>KRENIMO!</a:t>
            </a:r>
            <a:endParaRPr lang="hr-HR" dirty="0">
              <a:latin typeface="Bookman Old Style" pitchFamily="18" charset="0"/>
            </a:endParaRPr>
          </a:p>
        </p:txBody>
      </p:sp>
      <p:pic>
        <p:nvPicPr>
          <p:cNvPr id="22530" name="Picture 2" descr="d:\Users\xy\Desktop\Prezentacija Od livade do mlijeka\P5160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6643734" cy="4982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2621-01F0-465D-976D-89F84EE0BA5D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sz="5400" dirty="0" smtClean="0">
                <a:latin typeface="Bookman Old Style" pitchFamily="18" charset="0"/>
              </a:rPr>
              <a:t>Od livade…</a:t>
            </a:r>
            <a:endParaRPr lang="hr-HR" sz="5400" dirty="0">
              <a:latin typeface="Bookman Old Style" pitchFamily="18" charset="0"/>
            </a:endParaRPr>
          </a:p>
        </p:txBody>
      </p:sp>
      <p:pic>
        <p:nvPicPr>
          <p:cNvPr id="23554" name="Picture 2" descr="d:\Users\xy\Desktop\Prezentacija Od livade do mlijeka\P5160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00173"/>
            <a:ext cx="6929486" cy="5197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2621-01F0-465D-976D-89F84EE0BA5D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157</Words>
  <Application>Microsoft Office PowerPoint</Application>
  <PresentationFormat>Prikaz na zaslonu (4:3)</PresentationFormat>
  <Paragraphs>71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4" baseType="lpstr">
      <vt:lpstr>Office tema</vt:lpstr>
      <vt:lpstr>“ OD LIVADE DO MLIJEKA “</vt:lpstr>
      <vt:lpstr>…složen proces…</vt:lpstr>
      <vt:lpstr>PowerPointova prezentacija</vt:lpstr>
      <vt:lpstr>MLIJEKO</vt:lpstr>
      <vt:lpstr>Rezultati ankete za učenike od 1. do 4. razreda</vt:lpstr>
      <vt:lpstr>Rezultati ankete o brojnosti krava u našem užem zavičaju</vt:lpstr>
      <vt:lpstr>Farma obitelji Zeljak</vt:lpstr>
      <vt:lpstr>KRENIMO!</vt:lpstr>
      <vt:lpstr>Od livade…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Mmm, fino svježe mlijeko!</vt:lpstr>
      <vt:lpstr>PowerPointova prezentacija</vt:lpstr>
      <vt:lpstr>PowerPointova prezentacija</vt:lpstr>
      <vt:lpstr>Mlijeko se puni u plastične boce.</vt:lpstr>
      <vt:lpstr>PowerPointova prezentacija</vt:lpstr>
      <vt:lpstr>SIIIR!</vt:lpstr>
      <vt:lpstr>UPAMTITE</vt:lpstr>
      <vt:lpstr>ZDRAVICA ZA KRAVICU!</vt:lpstr>
      <vt:lpstr>HVALA NA PAŽNJI!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“OD LIVADE DO MLIJEKA”</dc:title>
  <dc:creator>xy</dc:creator>
  <cp:lastModifiedBy>Profesor</cp:lastModifiedBy>
  <cp:revision>89</cp:revision>
  <dcterms:created xsi:type="dcterms:W3CDTF">2016-06-06T11:56:32Z</dcterms:created>
  <dcterms:modified xsi:type="dcterms:W3CDTF">2016-06-08T06:37:47Z</dcterms:modified>
</cp:coreProperties>
</file>